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1" r:id="rId15"/>
    <p:sldId id="272" r:id="rId16"/>
    <p:sldId id="273" r:id="rId17"/>
    <p:sldId id="274" r:id="rId18"/>
    <p:sldId id="275" r:id="rId19"/>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119" d="100"/>
          <a:sy n="119" d="100"/>
        </p:scale>
        <p:origin x="132" y="1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F07EF22E-34AD-48B0-8874-4C52296379CE}" type="datetimeFigureOut">
              <a:rPr lang="en-US" smtClean="0"/>
              <a:t>11/3/2023</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994375CD-76CE-41EB-A932-7B6CACB39EF3}" type="slidenum">
              <a:rPr lang="en-US" smtClean="0"/>
              <a:t>‹#›</a:t>
            </a:fld>
            <a:endParaRPr lang="en-US"/>
          </a:p>
        </p:txBody>
      </p:sp>
    </p:spTree>
    <p:extLst>
      <p:ext uri="{BB962C8B-B14F-4D97-AF65-F5344CB8AC3E}">
        <p14:creationId xmlns:p14="http://schemas.microsoft.com/office/powerpoint/2010/main" val="304649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16:notes"/>
          <p:cNvSpPr txBox="1">
            <a:spLocks noGrp="1"/>
          </p:cNvSpPr>
          <p:nvPr>
            <p:ph type="body" idx="1"/>
          </p:nvPr>
        </p:nvSpPr>
        <p:spPr>
          <a:xfrm>
            <a:off x="710452" y="4431312"/>
            <a:ext cx="5683617" cy="4198085"/>
          </a:xfrm>
          <a:prstGeom prst="rect">
            <a:avLst/>
          </a:prstGeom>
          <a:noFill/>
          <a:ln>
            <a:noFill/>
          </a:ln>
        </p:spPr>
        <p:txBody>
          <a:bodyPr spcFirstLastPara="1" wrap="square" lIns="94803" tIns="47389" rIns="94803" bIns="47389" anchor="t" anchorCtr="0">
            <a:noAutofit/>
          </a:bodyPr>
          <a:lstStyle/>
          <a:p>
            <a:pPr>
              <a:spcBef>
                <a:spcPts val="364"/>
              </a:spcBef>
              <a:buSzPts val="1400"/>
            </a:pPr>
            <a:endParaRPr/>
          </a:p>
        </p:txBody>
      </p:sp>
      <p:sp>
        <p:nvSpPr>
          <p:cNvPr id="201" name="Google Shape;201;p16:notes"/>
          <p:cNvSpPr>
            <a:spLocks noGrp="1" noRot="1" noChangeAspect="1"/>
          </p:cNvSpPr>
          <p:nvPr>
            <p:ph type="sldImg" idx="2"/>
          </p:nvPr>
        </p:nvSpPr>
        <p:spPr>
          <a:xfrm>
            <a:off x="441325" y="698500"/>
            <a:ext cx="6223000" cy="350043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7:notes"/>
          <p:cNvSpPr txBox="1">
            <a:spLocks noGrp="1"/>
          </p:cNvSpPr>
          <p:nvPr>
            <p:ph type="body" idx="1"/>
          </p:nvPr>
        </p:nvSpPr>
        <p:spPr>
          <a:xfrm>
            <a:off x="710452" y="4431312"/>
            <a:ext cx="5683617" cy="4198085"/>
          </a:xfrm>
          <a:prstGeom prst="rect">
            <a:avLst/>
          </a:prstGeom>
          <a:noFill/>
          <a:ln>
            <a:noFill/>
          </a:ln>
        </p:spPr>
        <p:txBody>
          <a:bodyPr spcFirstLastPara="1" wrap="square" lIns="94803" tIns="47389" rIns="94803" bIns="47389" anchor="t" anchorCtr="0">
            <a:noAutofit/>
          </a:bodyPr>
          <a:lstStyle/>
          <a:p>
            <a:pPr>
              <a:spcBef>
                <a:spcPts val="364"/>
              </a:spcBef>
              <a:buSzPts val="1400"/>
            </a:pPr>
            <a:endParaRPr/>
          </a:p>
        </p:txBody>
      </p:sp>
      <p:sp>
        <p:nvSpPr>
          <p:cNvPr id="207" name="Google Shape;207;p17:notes"/>
          <p:cNvSpPr>
            <a:spLocks noGrp="1" noRot="1" noChangeAspect="1"/>
          </p:cNvSpPr>
          <p:nvPr>
            <p:ph type="sldImg" idx="2"/>
          </p:nvPr>
        </p:nvSpPr>
        <p:spPr>
          <a:xfrm>
            <a:off x="441325" y="698500"/>
            <a:ext cx="6223000" cy="350043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8:notes"/>
          <p:cNvSpPr txBox="1">
            <a:spLocks noGrp="1"/>
          </p:cNvSpPr>
          <p:nvPr>
            <p:ph type="body" idx="1"/>
          </p:nvPr>
        </p:nvSpPr>
        <p:spPr>
          <a:xfrm>
            <a:off x="710452" y="4431312"/>
            <a:ext cx="5683617" cy="4198085"/>
          </a:xfrm>
          <a:prstGeom prst="rect">
            <a:avLst/>
          </a:prstGeom>
          <a:noFill/>
          <a:ln>
            <a:noFill/>
          </a:ln>
        </p:spPr>
        <p:txBody>
          <a:bodyPr spcFirstLastPara="1" wrap="square" lIns="94803" tIns="47389" rIns="94803" bIns="47389" anchor="t" anchorCtr="0">
            <a:noAutofit/>
          </a:bodyPr>
          <a:lstStyle/>
          <a:p>
            <a:pPr>
              <a:spcBef>
                <a:spcPts val="364"/>
              </a:spcBef>
              <a:buSzPts val="1400"/>
            </a:pPr>
            <a:endParaRPr/>
          </a:p>
        </p:txBody>
      </p:sp>
      <p:sp>
        <p:nvSpPr>
          <p:cNvPr id="214" name="Google Shape;214;p18:notes"/>
          <p:cNvSpPr>
            <a:spLocks noGrp="1" noRot="1" noChangeAspect="1"/>
          </p:cNvSpPr>
          <p:nvPr>
            <p:ph type="sldImg" idx="2"/>
          </p:nvPr>
        </p:nvSpPr>
        <p:spPr>
          <a:xfrm>
            <a:off x="441325" y="698500"/>
            <a:ext cx="6223000" cy="350043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19:notes"/>
          <p:cNvSpPr txBox="1">
            <a:spLocks noGrp="1"/>
          </p:cNvSpPr>
          <p:nvPr>
            <p:ph type="body" idx="1"/>
          </p:nvPr>
        </p:nvSpPr>
        <p:spPr>
          <a:xfrm>
            <a:off x="710452" y="4431312"/>
            <a:ext cx="5683617" cy="4198085"/>
          </a:xfrm>
          <a:prstGeom prst="rect">
            <a:avLst/>
          </a:prstGeom>
          <a:noFill/>
          <a:ln>
            <a:noFill/>
          </a:ln>
        </p:spPr>
        <p:txBody>
          <a:bodyPr spcFirstLastPara="1" wrap="square" lIns="94803" tIns="47389" rIns="94803" bIns="47389" anchor="t" anchorCtr="0">
            <a:noAutofit/>
          </a:bodyPr>
          <a:lstStyle/>
          <a:p>
            <a:pPr>
              <a:spcBef>
                <a:spcPts val="364"/>
              </a:spcBef>
              <a:buSzPts val="1400"/>
            </a:pPr>
            <a:endParaRPr/>
          </a:p>
        </p:txBody>
      </p:sp>
      <p:sp>
        <p:nvSpPr>
          <p:cNvPr id="223" name="Google Shape;223;p19:notes"/>
          <p:cNvSpPr>
            <a:spLocks noGrp="1" noRot="1" noChangeAspect="1"/>
          </p:cNvSpPr>
          <p:nvPr>
            <p:ph type="sldImg" idx="2"/>
          </p:nvPr>
        </p:nvSpPr>
        <p:spPr>
          <a:xfrm>
            <a:off x="441325" y="698500"/>
            <a:ext cx="6223000" cy="350043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20:notes"/>
          <p:cNvSpPr txBox="1">
            <a:spLocks noGrp="1"/>
          </p:cNvSpPr>
          <p:nvPr>
            <p:ph type="body" idx="1"/>
          </p:nvPr>
        </p:nvSpPr>
        <p:spPr>
          <a:xfrm>
            <a:off x="710452" y="4431312"/>
            <a:ext cx="5683617" cy="4198085"/>
          </a:xfrm>
          <a:prstGeom prst="rect">
            <a:avLst/>
          </a:prstGeom>
          <a:noFill/>
          <a:ln>
            <a:noFill/>
          </a:ln>
        </p:spPr>
        <p:txBody>
          <a:bodyPr spcFirstLastPara="1" wrap="square" lIns="94803" tIns="47389" rIns="94803" bIns="47389" anchor="t" anchorCtr="0">
            <a:noAutofit/>
          </a:bodyPr>
          <a:lstStyle/>
          <a:p>
            <a:pPr>
              <a:spcBef>
                <a:spcPts val="364"/>
              </a:spcBef>
              <a:buSzPts val="1400"/>
            </a:pPr>
            <a:endParaRPr/>
          </a:p>
        </p:txBody>
      </p:sp>
      <p:sp>
        <p:nvSpPr>
          <p:cNvPr id="230" name="Google Shape;230;p20:notes"/>
          <p:cNvSpPr>
            <a:spLocks noGrp="1" noRot="1" noChangeAspect="1"/>
          </p:cNvSpPr>
          <p:nvPr>
            <p:ph type="sldImg" idx="2"/>
          </p:nvPr>
        </p:nvSpPr>
        <p:spPr>
          <a:xfrm>
            <a:off x="441325" y="698500"/>
            <a:ext cx="6223000" cy="350043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11/3/2023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42997-75C5-4EA2-9902-C43D3908CB27}"/>
              </a:ext>
            </a:extLst>
          </p:cNvPr>
          <p:cNvSpPr>
            <a:spLocks noGrp="1"/>
          </p:cNvSpPr>
          <p:nvPr>
            <p:ph type="ctrTitle"/>
          </p:nvPr>
        </p:nvSpPr>
        <p:spPr>
          <a:xfrm>
            <a:off x="1507067" y="320842"/>
            <a:ext cx="7766936" cy="1515979"/>
          </a:xfrm>
        </p:spPr>
        <p:txBody>
          <a:bodyPr/>
          <a:lstStyle/>
          <a:p>
            <a:r>
              <a:rPr lang="en-US" sz="3600" dirty="0"/>
              <a:t>WOODLAND SCHOOL DISTRICT 2022-2023 YEAR END FINANCIAL SUMMARY</a:t>
            </a:r>
          </a:p>
        </p:txBody>
      </p:sp>
      <p:sp>
        <p:nvSpPr>
          <p:cNvPr id="3" name="Subtitle 2">
            <a:extLst>
              <a:ext uri="{FF2B5EF4-FFF2-40B4-BE49-F238E27FC236}">
                <a16:creationId xmlns:a16="http://schemas.microsoft.com/office/drawing/2014/main" id="{1EAA3408-7B20-413B-B8D5-6C854208D92C}"/>
              </a:ext>
            </a:extLst>
          </p:cNvPr>
          <p:cNvSpPr>
            <a:spLocks noGrp="1"/>
          </p:cNvSpPr>
          <p:nvPr>
            <p:ph type="subTitle" idx="1"/>
          </p:nvPr>
        </p:nvSpPr>
        <p:spPr/>
        <p:txBody>
          <a:bodyPr>
            <a:normAutofit lnSpcReduction="10000"/>
          </a:bodyPr>
          <a:lstStyle/>
          <a:p>
            <a:pPr algn="l"/>
            <a:r>
              <a:rPr lang="en-US" dirty="0"/>
              <a:t>Presented by:</a:t>
            </a:r>
          </a:p>
          <a:p>
            <a:pPr algn="l"/>
            <a:r>
              <a:rPr lang="en-US" dirty="0"/>
              <a:t>Stacy Brown</a:t>
            </a:r>
          </a:p>
          <a:p>
            <a:pPr algn="l"/>
            <a:r>
              <a:rPr lang="en-US" dirty="0"/>
              <a:t>Exec Director of Business Services</a:t>
            </a:r>
          </a:p>
        </p:txBody>
      </p:sp>
    </p:spTree>
    <p:extLst>
      <p:ext uri="{BB962C8B-B14F-4D97-AF65-F5344CB8AC3E}">
        <p14:creationId xmlns:p14="http://schemas.microsoft.com/office/powerpoint/2010/main" val="3133975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ED357-0115-47B4-9638-7D3999377E27}"/>
              </a:ext>
            </a:extLst>
          </p:cNvPr>
          <p:cNvSpPr>
            <a:spLocks noGrp="1"/>
          </p:cNvSpPr>
          <p:nvPr>
            <p:ph type="title"/>
          </p:nvPr>
        </p:nvSpPr>
        <p:spPr>
          <a:xfrm>
            <a:off x="336884" y="216568"/>
            <a:ext cx="9152021" cy="465221"/>
          </a:xfrm>
        </p:spPr>
        <p:txBody>
          <a:bodyPr>
            <a:normAutofit fontScale="90000"/>
          </a:bodyPr>
          <a:lstStyle/>
          <a:p>
            <a:pPr algn="ctr"/>
            <a:r>
              <a:rPr lang="en-US" sz="2800" dirty="0"/>
              <a:t>Detailed Expenditures (by Activity) Compared to Budget</a:t>
            </a:r>
          </a:p>
        </p:txBody>
      </p:sp>
      <p:pic>
        <p:nvPicPr>
          <p:cNvPr id="4" name="Picture 3">
            <a:extLst>
              <a:ext uri="{FF2B5EF4-FFF2-40B4-BE49-F238E27FC236}">
                <a16:creationId xmlns:a16="http://schemas.microsoft.com/office/drawing/2014/main" id="{20924560-58EE-49FF-A2C1-08A68AD89AC0}"/>
              </a:ext>
            </a:extLst>
          </p:cNvPr>
          <p:cNvPicPr>
            <a:picLocks noChangeAspect="1"/>
          </p:cNvPicPr>
          <p:nvPr/>
        </p:nvPicPr>
        <p:blipFill>
          <a:blip r:embed="rId2"/>
          <a:stretch>
            <a:fillRect/>
          </a:stretch>
        </p:blipFill>
        <p:spPr>
          <a:xfrm>
            <a:off x="609600" y="681789"/>
            <a:ext cx="9087853" cy="6133348"/>
          </a:xfrm>
          <a:prstGeom prst="rect">
            <a:avLst/>
          </a:prstGeom>
        </p:spPr>
      </p:pic>
    </p:spTree>
    <p:extLst>
      <p:ext uri="{BB962C8B-B14F-4D97-AF65-F5344CB8AC3E}">
        <p14:creationId xmlns:p14="http://schemas.microsoft.com/office/powerpoint/2010/main" val="3355717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39D83-854A-4787-B9FA-693219799887}"/>
              </a:ext>
            </a:extLst>
          </p:cNvPr>
          <p:cNvSpPr>
            <a:spLocks noGrp="1"/>
          </p:cNvSpPr>
          <p:nvPr>
            <p:ph type="title"/>
          </p:nvPr>
        </p:nvSpPr>
        <p:spPr>
          <a:xfrm>
            <a:off x="677334" y="609600"/>
            <a:ext cx="8596668" cy="513347"/>
          </a:xfrm>
        </p:spPr>
        <p:txBody>
          <a:bodyPr>
            <a:noAutofit/>
          </a:bodyPr>
          <a:lstStyle/>
          <a:p>
            <a:r>
              <a:rPr lang="en-US" sz="2800" dirty="0"/>
              <a:t>Levy/Local Funds</a:t>
            </a:r>
          </a:p>
        </p:txBody>
      </p:sp>
      <p:graphicFrame>
        <p:nvGraphicFramePr>
          <p:cNvPr id="3" name="Table 2">
            <a:extLst>
              <a:ext uri="{FF2B5EF4-FFF2-40B4-BE49-F238E27FC236}">
                <a16:creationId xmlns:a16="http://schemas.microsoft.com/office/drawing/2014/main" id="{9BF1DA65-1153-4383-80DF-C6F716B7526D}"/>
              </a:ext>
            </a:extLst>
          </p:cNvPr>
          <p:cNvGraphicFramePr>
            <a:graphicFrameLocks noGrp="1"/>
          </p:cNvGraphicFramePr>
          <p:nvPr>
            <p:extLst>
              <p:ext uri="{D42A27DB-BD31-4B8C-83A1-F6EECF244321}">
                <p14:modId xmlns:p14="http://schemas.microsoft.com/office/powerpoint/2010/main" val="1396138908"/>
              </p:ext>
            </p:extLst>
          </p:nvPr>
        </p:nvGraphicFramePr>
        <p:xfrm>
          <a:off x="721895" y="1227221"/>
          <a:ext cx="8552106" cy="4972081"/>
        </p:xfrm>
        <a:graphic>
          <a:graphicData uri="http://schemas.openxmlformats.org/drawingml/2006/table">
            <a:tbl>
              <a:tblPr firstRow="1" bandRow="1">
                <a:noFill/>
              </a:tblPr>
              <a:tblGrid>
                <a:gridCol w="4557940">
                  <a:extLst>
                    <a:ext uri="{9D8B030D-6E8A-4147-A177-3AD203B41FA5}">
                      <a16:colId xmlns:a16="http://schemas.microsoft.com/office/drawing/2014/main" val="513049703"/>
                    </a:ext>
                  </a:extLst>
                </a:gridCol>
                <a:gridCol w="2104908">
                  <a:extLst>
                    <a:ext uri="{9D8B030D-6E8A-4147-A177-3AD203B41FA5}">
                      <a16:colId xmlns:a16="http://schemas.microsoft.com/office/drawing/2014/main" val="3864288604"/>
                    </a:ext>
                  </a:extLst>
                </a:gridCol>
                <a:gridCol w="1889258">
                  <a:extLst>
                    <a:ext uri="{9D8B030D-6E8A-4147-A177-3AD203B41FA5}">
                      <a16:colId xmlns:a16="http://schemas.microsoft.com/office/drawing/2014/main" val="1206245750"/>
                    </a:ext>
                  </a:extLst>
                </a:gridCol>
              </a:tblGrid>
              <a:tr h="788018">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solidFill>
                            <a:schemeClr val="dk1"/>
                          </a:solidFill>
                        </a:rPr>
                        <a:t>Expenditure Type</a:t>
                      </a:r>
                      <a:endParaRPr sz="1400" u="none" strike="noStrike" cap="none" dirty="0"/>
                    </a:p>
                  </a:txBody>
                  <a:tcPr marL="91450" marR="91450" marT="45725" marB="45725">
                    <a:solidFill>
                      <a:schemeClr val="accent2"/>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solidFill>
                            <a:schemeClr val="dk1"/>
                          </a:solidFill>
                        </a:rPr>
                        <a:t>Levy Dollars</a:t>
                      </a:r>
                      <a:endParaRPr sz="1400" u="none" strike="noStrike" cap="none" dirty="0"/>
                    </a:p>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solidFill>
                            <a:schemeClr val="dk1"/>
                          </a:solidFill>
                        </a:rPr>
                        <a:t>2022-2023</a:t>
                      </a:r>
                      <a:endParaRPr sz="1400" u="none" strike="noStrike" cap="none" dirty="0"/>
                    </a:p>
                  </a:txBody>
                  <a:tcPr marL="91450" marR="91450" marT="45725" marB="45725">
                    <a:solidFill>
                      <a:schemeClr val="accent2"/>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solidFill>
                            <a:schemeClr val="dk1"/>
                          </a:solidFill>
                        </a:rPr>
                        <a:t>Levy Dollars</a:t>
                      </a:r>
                      <a:endParaRPr sz="1400" u="none" strike="noStrike" cap="none" dirty="0"/>
                    </a:p>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solidFill>
                            <a:schemeClr val="dk1"/>
                          </a:solidFill>
                        </a:rPr>
                        <a:t>2021-2022</a:t>
                      </a:r>
                      <a:endParaRPr sz="1400" u="none" strike="noStrike" cap="none" dirty="0"/>
                    </a:p>
                  </a:txBody>
                  <a:tcPr marL="91450" marR="91450" marT="45725" marB="45725">
                    <a:solidFill>
                      <a:schemeClr val="accent2"/>
                    </a:solidFill>
                  </a:tcPr>
                </a:tc>
                <a:extLst>
                  <a:ext uri="{0D108BD9-81ED-4DB2-BD59-A6C34878D82A}">
                    <a16:rowId xmlns:a16="http://schemas.microsoft.com/office/drawing/2014/main" val="2617998773"/>
                  </a:ext>
                </a:extLst>
              </a:tr>
              <a:tr h="431533">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Certificated Salaries</a:t>
                      </a:r>
                      <a:endParaRPr sz="1400" u="none" strike="noStrike" cap="none" dirty="0"/>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latin typeface="Twentieth Century"/>
                          <a:ea typeface="Twentieth Century"/>
                          <a:cs typeface="Twentieth Century"/>
                          <a:sym typeface="Twentieth Century"/>
                        </a:rPr>
                        <a:t>$     832,000</a:t>
                      </a:r>
                      <a:endParaRPr sz="1400" u="none" strike="noStrike" cap="none" dirty="0"/>
                    </a:p>
                  </a:txBody>
                  <a:tcPr marL="9525" marR="9525" marT="9525" marB="0" anchor="b"/>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latin typeface="Twentieth Century"/>
                          <a:ea typeface="Twentieth Century"/>
                          <a:cs typeface="Twentieth Century"/>
                          <a:sym typeface="Twentieth Century"/>
                        </a:rPr>
                        <a:t>$    729,700</a:t>
                      </a:r>
                      <a:endParaRPr sz="1400" u="none" strike="noStrike" cap="none" dirty="0"/>
                    </a:p>
                  </a:txBody>
                  <a:tcPr marL="9525" marR="9525" marT="9525" marB="0" anchor="b"/>
                </a:tc>
                <a:extLst>
                  <a:ext uri="{0D108BD9-81ED-4DB2-BD59-A6C34878D82A}">
                    <a16:rowId xmlns:a16="http://schemas.microsoft.com/office/drawing/2014/main" val="2554659833"/>
                  </a:ext>
                </a:extLst>
              </a:tr>
              <a:tr h="375253">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Classified Salaries</a:t>
                      </a:r>
                      <a:endParaRPr sz="1400" u="none" strike="noStrike" cap="none" dirty="0"/>
                    </a:p>
                  </a:txBody>
                  <a:tcPr marL="91450" marR="91450" marT="45725" marB="45725">
                    <a:solidFill>
                      <a:schemeClr val="accent2">
                        <a:lumMod val="40000"/>
                        <a:lumOff val="60000"/>
                      </a:scheme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latin typeface="Twentieth Century"/>
                          <a:ea typeface="Twentieth Century"/>
                          <a:cs typeface="Twentieth Century"/>
                          <a:sym typeface="Twentieth Century"/>
                        </a:rPr>
                        <a:t>$  2,186,000</a:t>
                      </a:r>
                      <a:endParaRPr sz="1400" u="none" strike="noStrike" cap="none" dirty="0"/>
                    </a:p>
                  </a:txBody>
                  <a:tcPr marL="9525" marR="9525" marT="9525" marB="0" anchor="b">
                    <a:solidFill>
                      <a:schemeClr val="accent2">
                        <a:lumMod val="40000"/>
                        <a:lumOff val="60000"/>
                      </a:scheme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latin typeface="Twentieth Century"/>
                          <a:ea typeface="Twentieth Century"/>
                          <a:cs typeface="Twentieth Century"/>
                          <a:sym typeface="Twentieth Century"/>
                        </a:rPr>
                        <a:t>$ 1,757,000</a:t>
                      </a:r>
                      <a:endParaRPr sz="1400" u="none" strike="noStrike" cap="none" dirty="0"/>
                    </a:p>
                  </a:txBody>
                  <a:tcPr marL="9525" marR="9525" marT="9525" marB="0" anchor="b">
                    <a:solidFill>
                      <a:schemeClr val="accent2">
                        <a:lumMod val="40000"/>
                        <a:lumOff val="60000"/>
                      </a:schemeClr>
                    </a:solidFill>
                  </a:tcPr>
                </a:tc>
                <a:extLst>
                  <a:ext uri="{0D108BD9-81ED-4DB2-BD59-A6C34878D82A}">
                    <a16:rowId xmlns:a16="http://schemas.microsoft.com/office/drawing/2014/main" val="1239937588"/>
                  </a:ext>
                </a:extLst>
              </a:tr>
              <a:tr h="375253">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Administrator Salaries</a:t>
                      </a:r>
                      <a:endParaRPr sz="1400" u="none" strike="noStrike" cap="none" dirty="0"/>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latin typeface="Twentieth Century"/>
                          <a:ea typeface="Twentieth Century"/>
                          <a:cs typeface="Twentieth Century"/>
                          <a:sym typeface="Twentieth Century"/>
                        </a:rPr>
                        <a:t>$      481,500</a:t>
                      </a:r>
                      <a:endParaRPr sz="1400" u="none" strike="noStrike" cap="none" dirty="0"/>
                    </a:p>
                  </a:txBody>
                  <a:tcPr marL="9525" marR="9525" marT="9525" marB="0" anchor="b"/>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latin typeface="Twentieth Century"/>
                          <a:ea typeface="Twentieth Century"/>
                          <a:cs typeface="Twentieth Century"/>
                          <a:sym typeface="Twentieth Century"/>
                        </a:rPr>
                        <a:t>$    452</a:t>
                      </a:r>
                      <a:r>
                        <a:rPr lang="en-US" dirty="0">
                          <a:latin typeface="Twentieth Century"/>
                          <a:ea typeface="Twentieth Century"/>
                          <a:cs typeface="Twentieth Century"/>
                          <a:sym typeface="Twentieth Century"/>
                        </a:rPr>
                        <a:t>,</a:t>
                      </a:r>
                      <a:r>
                        <a:rPr lang="en-US" sz="1400" b="0" i="0" u="none" strike="noStrike" cap="none" dirty="0">
                          <a:latin typeface="Twentieth Century"/>
                          <a:ea typeface="Twentieth Century"/>
                          <a:cs typeface="Twentieth Century"/>
                          <a:sym typeface="Twentieth Century"/>
                        </a:rPr>
                        <a:t>500</a:t>
                      </a:r>
                      <a:endParaRPr sz="1400" u="none" strike="noStrike" cap="none" dirty="0"/>
                    </a:p>
                  </a:txBody>
                  <a:tcPr marL="9525" marR="9525" marT="9525" marB="0" anchor="b"/>
                </a:tc>
                <a:extLst>
                  <a:ext uri="{0D108BD9-81ED-4DB2-BD59-A6C34878D82A}">
                    <a16:rowId xmlns:a16="http://schemas.microsoft.com/office/drawing/2014/main" val="1943214193"/>
                  </a:ext>
                </a:extLst>
              </a:tr>
              <a:tr h="375253">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Benefits</a:t>
                      </a:r>
                      <a:endParaRPr sz="1400" u="none" strike="noStrike" cap="none" dirty="0"/>
                    </a:p>
                  </a:txBody>
                  <a:tcPr marL="91450" marR="91450" marT="45725" marB="45725">
                    <a:solidFill>
                      <a:schemeClr val="accent2">
                        <a:lumMod val="40000"/>
                        <a:lumOff val="60000"/>
                      </a:scheme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latin typeface="Twentieth Century"/>
                          <a:ea typeface="Twentieth Century"/>
                          <a:cs typeface="Twentieth Century"/>
                          <a:sym typeface="Twentieth Century"/>
                        </a:rPr>
                        <a:t>$   1,328,000</a:t>
                      </a:r>
                      <a:endParaRPr sz="1400" u="none" strike="noStrike" cap="none" dirty="0"/>
                    </a:p>
                  </a:txBody>
                  <a:tcPr marL="9525" marR="9525" marT="9525" marB="0" anchor="b">
                    <a:solidFill>
                      <a:schemeClr val="accent2">
                        <a:lumMod val="40000"/>
                        <a:lumOff val="60000"/>
                      </a:scheme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latin typeface="Twentieth Century"/>
                          <a:ea typeface="Twentieth Century"/>
                          <a:cs typeface="Twentieth Century"/>
                          <a:sym typeface="Twentieth Century"/>
                        </a:rPr>
                        <a:t>$ 1,201,500</a:t>
                      </a:r>
                      <a:endParaRPr sz="1400" u="none" strike="noStrike" cap="none" dirty="0"/>
                    </a:p>
                  </a:txBody>
                  <a:tcPr marL="9525" marR="9525" marT="9525" marB="0" anchor="b">
                    <a:solidFill>
                      <a:schemeClr val="accent2">
                        <a:lumMod val="40000"/>
                        <a:lumOff val="60000"/>
                      </a:schemeClr>
                    </a:solidFill>
                  </a:tcPr>
                </a:tc>
                <a:extLst>
                  <a:ext uri="{0D108BD9-81ED-4DB2-BD59-A6C34878D82A}">
                    <a16:rowId xmlns:a16="http://schemas.microsoft.com/office/drawing/2014/main" val="1767141399"/>
                  </a:ext>
                </a:extLst>
              </a:tr>
              <a:tr h="375253">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Supplies/Services/Travel/Utilities/Insurance</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latin typeface="Twentieth Century"/>
                          <a:ea typeface="Twentieth Century"/>
                          <a:cs typeface="Twentieth Century"/>
                          <a:sym typeface="Twentieth Century"/>
                        </a:rPr>
                        <a:t>$      467,000</a:t>
                      </a:r>
                      <a:endParaRPr sz="1400" u="none" strike="noStrike" cap="none" dirty="0"/>
                    </a:p>
                  </a:txBody>
                  <a:tcPr marL="9525" marR="9525" marT="9525" marB="0" anchor="b"/>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latin typeface="Twentieth Century"/>
                          <a:ea typeface="Twentieth Century"/>
                          <a:cs typeface="Twentieth Century"/>
                          <a:sym typeface="Twentieth Century"/>
                        </a:rPr>
                        <a:t>$      79,000</a:t>
                      </a:r>
                      <a:endParaRPr sz="1400" u="none" strike="noStrike" cap="none" dirty="0"/>
                    </a:p>
                  </a:txBody>
                  <a:tcPr marL="9525" marR="9525" marT="9525" marB="0" anchor="b"/>
                </a:tc>
                <a:extLst>
                  <a:ext uri="{0D108BD9-81ED-4DB2-BD59-A6C34878D82A}">
                    <a16:rowId xmlns:a16="http://schemas.microsoft.com/office/drawing/2014/main" val="2262104949"/>
                  </a:ext>
                </a:extLst>
              </a:tr>
              <a:tr h="375253">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Extracurricular</a:t>
                      </a:r>
                      <a:endParaRPr sz="1400" u="none" strike="noStrike" cap="none" dirty="0"/>
                    </a:p>
                  </a:txBody>
                  <a:tcPr marL="91450" marR="91450" marT="45725" marB="45725">
                    <a:solidFill>
                      <a:schemeClr val="accent2">
                        <a:lumMod val="40000"/>
                        <a:lumOff val="60000"/>
                      </a:scheme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latin typeface="Twentieth Century"/>
                          <a:ea typeface="Twentieth Century"/>
                          <a:cs typeface="Twentieth Century"/>
                          <a:sym typeface="Twentieth Century"/>
                        </a:rPr>
                        <a:t>$      661,500</a:t>
                      </a:r>
                      <a:endParaRPr sz="1400" u="none" strike="noStrike" cap="none" dirty="0"/>
                    </a:p>
                  </a:txBody>
                  <a:tcPr marL="91450" marR="91450" marT="45725" marB="45725">
                    <a:solidFill>
                      <a:schemeClr val="accent2">
                        <a:lumMod val="40000"/>
                        <a:lumOff val="60000"/>
                      </a:scheme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latin typeface="Twentieth Century"/>
                          <a:ea typeface="Twentieth Century"/>
                          <a:cs typeface="Twentieth Century"/>
                          <a:sym typeface="Twentieth Century"/>
                        </a:rPr>
                        <a:t>$    612,500</a:t>
                      </a:r>
                      <a:endParaRPr sz="1400" u="none" strike="noStrike" cap="none" dirty="0"/>
                    </a:p>
                  </a:txBody>
                  <a:tcPr marL="91450" marR="91450" marT="45725" marB="45725">
                    <a:solidFill>
                      <a:schemeClr val="accent2">
                        <a:lumMod val="40000"/>
                        <a:lumOff val="60000"/>
                      </a:schemeClr>
                    </a:solidFill>
                  </a:tcPr>
                </a:tc>
                <a:extLst>
                  <a:ext uri="{0D108BD9-81ED-4DB2-BD59-A6C34878D82A}">
                    <a16:rowId xmlns:a16="http://schemas.microsoft.com/office/drawing/2014/main" val="3620396388"/>
                  </a:ext>
                </a:extLst>
              </a:tr>
              <a:tr h="375253">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Special Education</a:t>
                      </a:r>
                      <a:endParaRPr sz="1400" u="none" strike="noStrike" cap="none" dirty="0"/>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latin typeface="Twentieth Century"/>
                          <a:ea typeface="Twentieth Century"/>
                          <a:cs typeface="Twentieth Century"/>
                          <a:sym typeface="Twentieth Century"/>
                        </a:rPr>
                        <a:t>$      777,400</a:t>
                      </a:r>
                      <a:endParaRPr sz="1400" u="none" strike="noStrike" cap="none" dirty="0"/>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latin typeface="Twentieth Century"/>
                          <a:ea typeface="Twentieth Century"/>
                          <a:cs typeface="Twentieth Century"/>
                          <a:sym typeface="Twentieth Century"/>
                        </a:rPr>
                        <a:t>$      56,000</a:t>
                      </a:r>
                      <a:endParaRPr sz="1400" u="none" strike="noStrike" cap="none" dirty="0"/>
                    </a:p>
                  </a:txBody>
                  <a:tcPr marL="91450" marR="91450" marT="45725" marB="45725"/>
                </a:tc>
                <a:extLst>
                  <a:ext uri="{0D108BD9-81ED-4DB2-BD59-A6C34878D82A}">
                    <a16:rowId xmlns:a16="http://schemas.microsoft.com/office/drawing/2014/main" val="4276927545"/>
                  </a:ext>
                </a:extLst>
              </a:tr>
              <a:tr h="375253">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Food Service Program</a:t>
                      </a:r>
                      <a:endParaRPr sz="1400" u="none" strike="noStrike" cap="none" dirty="0"/>
                    </a:p>
                  </a:txBody>
                  <a:tcPr marL="91450" marR="91450" marT="45725" marB="45725">
                    <a:solidFill>
                      <a:schemeClr val="accent2">
                        <a:lumMod val="40000"/>
                        <a:lumOff val="60000"/>
                      </a:scheme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latin typeface="Twentieth Century"/>
                          <a:ea typeface="Twentieth Century"/>
                          <a:cs typeface="Twentieth Century"/>
                          <a:sym typeface="Twentieth Century"/>
                        </a:rPr>
                        <a:t>$      156,000</a:t>
                      </a:r>
                      <a:endParaRPr sz="1400" u="none" strike="noStrike" cap="none" dirty="0">
                        <a:latin typeface="Twentieth Century"/>
                        <a:ea typeface="Twentieth Century"/>
                        <a:cs typeface="Twentieth Century"/>
                        <a:sym typeface="Twentieth Century"/>
                      </a:endParaRPr>
                    </a:p>
                  </a:txBody>
                  <a:tcPr marL="91450" marR="91450" marT="45725" marB="45725">
                    <a:solidFill>
                      <a:schemeClr val="accent2">
                        <a:lumMod val="40000"/>
                        <a:lumOff val="60000"/>
                      </a:scheme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latin typeface="Twentieth Century"/>
                          <a:ea typeface="Twentieth Century"/>
                          <a:cs typeface="Twentieth Century"/>
                          <a:sym typeface="Twentieth Century"/>
                        </a:rPr>
                        <a:t>$                 0</a:t>
                      </a:r>
                      <a:endParaRPr sz="1400" u="none" strike="noStrike" cap="none" dirty="0">
                        <a:latin typeface="Twentieth Century"/>
                        <a:ea typeface="Twentieth Century"/>
                        <a:cs typeface="Twentieth Century"/>
                        <a:sym typeface="Twentieth Century"/>
                      </a:endParaRPr>
                    </a:p>
                  </a:txBody>
                  <a:tcPr marL="91450" marR="91450" marT="45725" marB="45725">
                    <a:solidFill>
                      <a:schemeClr val="accent2">
                        <a:lumMod val="40000"/>
                        <a:lumOff val="60000"/>
                      </a:schemeClr>
                    </a:solidFill>
                  </a:tcPr>
                </a:tc>
                <a:extLst>
                  <a:ext uri="{0D108BD9-81ED-4DB2-BD59-A6C34878D82A}">
                    <a16:rowId xmlns:a16="http://schemas.microsoft.com/office/drawing/2014/main" val="672339534"/>
                  </a:ext>
                </a:extLst>
              </a:tr>
              <a:tr h="375253">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To/From Transportation/Bus Purchase</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latin typeface="Twentieth Century"/>
                          <a:ea typeface="Twentieth Century"/>
                          <a:cs typeface="Twentieth Century"/>
                          <a:sym typeface="Twentieth Century"/>
                        </a:rPr>
                        <a:t>$      168,000</a:t>
                      </a:r>
                      <a:endParaRPr sz="1400" u="none" strike="noStrike" cap="none" dirty="0"/>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latin typeface="Twentieth Century"/>
                          <a:ea typeface="Twentieth Century"/>
                          <a:cs typeface="Twentieth Century"/>
                          <a:sym typeface="Twentieth Century"/>
                        </a:rPr>
                        <a:t>$    474,500</a:t>
                      </a:r>
                      <a:endParaRPr sz="1400" u="none" strike="noStrike" cap="none" dirty="0"/>
                    </a:p>
                  </a:txBody>
                  <a:tcPr marL="91450" marR="91450" marT="45725" marB="45725"/>
                </a:tc>
                <a:extLst>
                  <a:ext uri="{0D108BD9-81ED-4DB2-BD59-A6C34878D82A}">
                    <a16:rowId xmlns:a16="http://schemas.microsoft.com/office/drawing/2014/main" val="4159140067"/>
                  </a:ext>
                </a:extLst>
              </a:tr>
              <a:tr h="375253">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Daycare</a:t>
                      </a:r>
                      <a:endParaRPr sz="1400" u="none" strike="noStrike" cap="none" dirty="0"/>
                    </a:p>
                  </a:txBody>
                  <a:tcPr marL="91450" marR="91450" marT="45725" marB="45725">
                    <a:solidFill>
                      <a:schemeClr val="accent2">
                        <a:lumMod val="40000"/>
                        <a:lumOff val="60000"/>
                      </a:scheme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latin typeface="Twentieth Century"/>
                          <a:ea typeface="Twentieth Century"/>
                          <a:cs typeface="Twentieth Century"/>
                          <a:sym typeface="Twentieth Century"/>
                        </a:rPr>
                        <a:t>$        86,000</a:t>
                      </a:r>
                      <a:endParaRPr sz="1400" u="none" strike="noStrike" cap="none" dirty="0"/>
                    </a:p>
                  </a:txBody>
                  <a:tcPr marL="91450" marR="91450" marT="45725" marB="45725">
                    <a:solidFill>
                      <a:schemeClr val="accent2">
                        <a:lumMod val="40000"/>
                        <a:lumOff val="60000"/>
                      </a:scheme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latin typeface="Twentieth Century"/>
                          <a:ea typeface="Twentieth Century"/>
                          <a:cs typeface="Twentieth Century"/>
                          <a:sym typeface="Twentieth Century"/>
                        </a:rPr>
                        <a:t>$      73,000</a:t>
                      </a:r>
                      <a:endParaRPr sz="1400" u="none" strike="noStrike" cap="none" dirty="0"/>
                    </a:p>
                  </a:txBody>
                  <a:tcPr marL="91450" marR="91450" marT="45725" marB="45725">
                    <a:solidFill>
                      <a:schemeClr val="accent2">
                        <a:lumMod val="40000"/>
                        <a:lumOff val="60000"/>
                      </a:schemeClr>
                    </a:solidFill>
                  </a:tcPr>
                </a:tc>
                <a:extLst>
                  <a:ext uri="{0D108BD9-81ED-4DB2-BD59-A6C34878D82A}">
                    <a16:rowId xmlns:a16="http://schemas.microsoft.com/office/drawing/2014/main" val="1700047320"/>
                  </a:ext>
                </a:extLst>
              </a:tr>
              <a:tr h="375253">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Family Resource Center</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latin typeface="Twentieth Century"/>
                          <a:ea typeface="Twentieth Century"/>
                          <a:cs typeface="Twentieth Century"/>
                          <a:sym typeface="Twentieth Century"/>
                        </a:rPr>
                        <a:t>$        12,300 </a:t>
                      </a:r>
                      <a:endParaRPr sz="1400" u="none" strike="noStrike" cap="none" dirty="0"/>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latin typeface="Twentieth Century"/>
                          <a:ea typeface="Twentieth Century"/>
                          <a:cs typeface="Twentieth Century"/>
                          <a:sym typeface="Twentieth Century"/>
                        </a:rPr>
                        <a:t>$                0 </a:t>
                      </a:r>
                      <a:endParaRPr sz="1400" u="none" strike="noStrike" cap="none" dirty="0"/>
                    </a:p>
                  </a:txBody>
                  <a:tcPr marL="91450" marR="91450" marT="45725" marB="45725"/>
                </a:tc>
                <a:extLst>
                  <a:ext uri="{0D108BD9-81ED-4DB2-BD59-A6C34878D82A}">
                    <a16:rowId xmlns:a16="http://schemas.microsoft.com/office/drawing/2014/main" val="4059996382"/>
                  </a:ext>
                </a:extLst>
              </a:tr>
            </a:tbl>
          </a:graphicData>
        </a:graphic>
      </p:graphicFrame>
    </p:spTree>
    <p:extLst>
      <p:ext uri="{BB962C8B-B14F-4D97-AF65-F5344CB8AC3E}">
        <p14:creationId xmlns:p14="http://schemas.microsoft.com/office/powerpoint/2010/main" val="1117590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4B5E4-9F05-4FD1-85BF-288F82A904F2}"/>
              </a:ext>
            </a:extLst>
          </p:cNvPr>
          <p:cNvSpPr>
            <a:spLocks noGrp="1"/>
          </p:cNvSpPr>
          <p:nvPr>
            <p:ph type="title"/>
          </p:nvPr>
        </p:nvSpPr>
        <p:spPr>
          <a:xfrm>
            <a:off x="677334" y="609600"/>
            <a:ext cx="8596668" cy="497305"/>
          </a:xfrm>
        </p:spPr>
        <p:txBody>
          <a:bodyPr>
            <a:normAutofit fontScale="90000"/>
          </a:bodyPr>
          <a:lstStyle/>
          <a:p>
            <a:r>
              <a:rPr lang="en-US" sz="2800" dirty="0"/>
              <a:t>Transportation &amp; Food Service</a:t>
            </a:r>
          </a:p>
        </p:txBody>
      </p:sp>
      <p:sp>
        <p:nvSpPr>
          <p:cNvPr id="3" name="TextBox 2">
            <a:extLst>
              <a:ext uri="{FF2B5EF4-FFF2-40B4-BE49-F238E27FC236}">
                <a16:creationId xmlns:a16="http://schemas.microsoft.com/office/drawing/2014/main" id="{666E10D0-28A5-47B6-82F1-F8A52096C786}"/>
              </a:ext>
            </a:extLst>
          </p:cNvPr>
          <p:cNvSpPr txBox="1"/>
          <p:nvPr/>
        </p:nvSpPr>
        <p:spPr>
          <a:xfrm>
            <a:off x="858253" y="1299411"/>
            <a:ext cx="3665621" cy="376989"/>
          </a:xfrm>
          <a:prstGeom prst="rect">
            <a:avLst/>
          </a:prstGeom>
          <a:noFill/>
        </p:spPr>
        <p:txBody>
          <a:bodyPr wrap="square" rtlCol="0">
            <a:spAutoFit/>
          </a:bodyPr>
          <a:lstStyle/>
          <a:p>
            <a:r>
              <a:rPr lang="en-US" dirty="0"/>
              <a:t>Transportation</a:t>
            </a:r>
          </a:p>
        </p:txBody>
      </p:sp>
      <p:sp>
        <p:nvSpPr>
          <p:cNvPr id="4" name="TextBox 3">
            <a:extLst>
              <a:ext uri="{FF2B5EF4-FFF2-40B4-BE49-F238E27FC236}">
                <a16:creationId xmlns:a16="http://schemas.microsoft.com/office/drawing/2014/main" id="{B010D2B1-DDAB-4B18-BA43-000328F5B3F0}"/>
              </a:ext>
            </a:extLst>
          </p:cNvPr>
          <p:cNvSpPr txBox="1"/>
          <p:nvPr/>
        </p:nvSpPr>
        <p:spPr>
          <a:xfrm>
            <a:off x="5759116" y="1299411"/>
            <a:ext cx="2695073" cy="369332"/>
          </a:xfrm>
          <a:prstGeom prst="rect">
            <a:avLst/>
          </a:prstGeom>
          <a:noFill/>
        </p:spPr>
        <p:txBody>
          <a:bodyPr wrap="square" rtlCol="0">
            <a:spAutoFit/>
          </a:bodyPr>
          <a:lstStyle/>
          <a:p>
            <a:r>
              <a:rPr lang="en-US" dirty="0"/>
              <a:t>Food Service</a:t>
            </a:r>
          </a:p>
        </p:txBody>
      </p:sp>
      <p:sp>
        <p:nvSpPr>
          <p:cNvPr id="8" name="TextBox 7">
            <a:extLst>
              <a:ext uri="{FF2B5EF4-FFF2-40B4-BE49-F238E27FC236}">
                <a16:creationId xmlns:a16="http://schemas.microsoft.com/office/drawing/2014/main" id="{3916080F-957A-4899-BCAB-DA9CDB474B78}"/>
              </a:ext>
            </a:extLst>
          </p:cNvPr>
          <p:cNvSpPr txBox="1"/>
          <p:nvPr/>
        </p:nvSpPr>
        <p:spPr>
          <a:xfrm>
            <a:off x="954505" y="1828800"/>
            <a:ext cx="3930316" cy="3553793"/>
          </a:xfrm>
          <a:prstGeom prst="rect">
            <a:avLst/>
          </a:prstGeom>
          <a:noFill/>
        </p:spPr>
        <p:txBody>
          <a:bodyPr wrap="square" rtlCol="0">
            <a:spAutoFit/>
          </a:bodyPr>
          <a:lstStyle/>
          <a:p>
            <a:pPr marL="320040" lvl="0" indent="-320040">
              <a:lnSpc>
                <a:spcPct val="80000"/>
              </a:lnSpc>
              <a:buSzPct val="60000"/>
              <a:buFont typeface="Wingdings" panose="05000000000000000000" pitchFamily="2" charset="2"/>
              <a:buChar char="q"/>
            </a:pPr>
            <a:r>
              <a:rPr lang="en-US" sz="1400" dirty="0"/>
              <a:t>Total Students transported = </a:t>
            </a:r>
            <a:r>
              <a:rPr lang="en-US" sz="1400" dirty="0" err="1"/>
              <a:t>Approx</a:t>
            </a:r>
            <a:r>
              <a:rPr lang="en-US" sz="1400" dirty="0"/>
              <a:t> 7,391 average per day (26% increase from 21-22) and 337 Special Ed/Homeless per day average (27.3 % increase from 21-22)</a:t>
            </a:r>
          </a:p>
          <a:p>
            <a:pPr marL="320040" lvl="0" indent="-320040">
              <a:lnSpc>
                <a:spcPct val="80000"/>
              </a:lnSpc>
              <a:buSzPct val="60000"/>
              <a:buFont typeface="Wingdings" panose="05000000000000000000" pitchFamily="2" charset="2"/>
              <a:buChar char="q"/>
            </a:pPr>
            <a:endParaRPr lang="en-US" sz="1400" dirty="0"/>
          </a:p>
          <a:p>
            <a:pPr marL="320040" lvl="0" indent="-320040">
              <a:lnSpc>
                <a:spcPct val="80000"/>
              </a:lnSpc>
              <a:buSzPct val="60000"/>
              <a:buFont typeface="Wingdings" panose="05000000000000000000" pitchFamily="2" charset="2"/>
              <a:buChar char="q"/>
            </a:pPr>
            <a:r>
              <a:rPr lang="en-US" sz="1400" dirty="0"/>
              <a:t>Total </a:t>
            </a:r>
            <a:r>
              <a:rPr lang="en-US" sz="1400" dirty="0" err="1"/>
              <a:t>Transp</a:t>
            </a:r>
            <a:r>
              <a:rPr lang="en-US" sz="1400" dirty="0"/>
              <a:t> Exp/</a:t>
            </a:r>
            <a:r>
              <a:rPr lang="en-US" sz="1400" dirty="0" err="1"/>
              <a:t>Util</a:t>
            </a:r>
            <a:r>
              <a:rPr lang="en-US" sz="1400" dirty="0"/>
              <a:t>     $7,304,000</a:t>
            </a:r>
          </a:p>
          <a:p>
            <a:pPr lvl="0">
              <a:lnSpc>
                <a:spcPct val="80000"/>
              </a:lnSpc>
              <a:buSzPct val="60000"/>
            </a:pPr>
            <a:endParaRPr lang="en-US" sz="1400" dirty="0"/>
          </a:p>
          <a:p>
            <a:pPr marL="320040" lvl="0" indent="-320040">
              <a:lnSpc>
                <a:spcPct val="80000"/>
              </a:lnSpc>
              <a:spcBef>
                <a:spcPts val="700"/>
              </a:spcBef>
              <a:buSzPct val="60000"/>
              <a:buFont typeface="Wingdings" panose="05000000000000000000" pitchFamily="2" charset="2"/>
              <a:buChar char="q"/>
            </a:pPr>
            <a:r>
              <a:rPr lang="en-US" sz="1400" dirty="0"/>
              <a:t>Total Revenues              $7,152,000</a:t>
            </a:r>
          </a:p>
          <a:p>
            <a:pPr lvl="0">
              <a:lnSpc>
                <a:spcPct val="80000"/>
              </a:lnSpc>
              <a:spcBef>
                <a:spcPts val="700"/>
              </a:spcBef>
              <a:buSzPct val="60000"/>
            </a:pPr>
            <a:endParaRPr lang="en-US" sz="1400" dirty="0"/>
          </a:p>
          <a:p>
            <a:pPr marL="320040" lvl="0" indent="-320040">
              <a:lnSpc>
                <a:spcPct val="80000"/>
              </a:lnSpc>
              <a:buClrTx/>
              <a:buSzPct val="60000"/>
              <a:buFont typeface="Wingdings" panose="05000000000000000000" pitchFamily="2" charset="2"/>
              <a:buChar char="q"/>
            </a:pPr>
            <a:r>
              <a:rPr lang="en-US" sz="1400" dirty="0"/>
              <a:t>Total Unfunded/</a:t>
            </a:r>
            <a:r>
              <a:rPr lang="en-US" sz="1400" dirty="0" err="1"/>
              <a:t>Util</a:t>
            </a:r>
            <a:r>
              <a:rPr lang="en-US" sz="1400" dirty="0"/>
              <a:t> for year was $152,000  Budgeted unfunded plus utilities was $1,479,000.  State Allocation was $1M more than budgeted.</a:t>
            </a:r>
          </a:p>
          <a:p>
            <a:pPr marL="320040" lvl="0" indent="-320040">
              <a:lnSpc>
                <a:spcPct val="80000"/>
              </a:lnSpc>
              <a:spcBef>
                <a:spcPts val="700"/>
              </a:spcBef>
              <a:buSzPct val="60000"/>
              <a:buFont typeface="Wingdings" panose="05000000000000000000" pitchFamily="2" charset="2"/>
              <a:buChar char="q"/>
            </a:pPr>
            <a:r>
              <a:rPr lang="en-US" sz="1400" dirty="0"/>
              <a:t>Woodland’s portion of unfunded and utilities was $50,253 which represents 33.06% ownership of the Co-Op compared to 34.09% from 21-22.</a:t>
            </a:r>
          </a:p>
          <a:p>
            <a:pPr marL="320040" lvl="0" indent="-320040">
              <a:lnSpc>
                <a:spcPct val="80000"/>
              </a:lnSpc>
              <a:spcBef>
                <a:spcPts val="700"/>
              </a:spcBef>
              <a:buSzPct val="60000"/>
              <a:buFont typeface="Wingdings" panose="05000000000000000000" pitchFamily="2" charset="2"/>
              <a:buChar char="q"/>
            </a:pPr>
            <a:r>
              <a:rPr lang="en-US" sz="1400" dirty="0"/>
              <a:t>Bus contribution for year $118,265</a:t>
            </a:r>
          </a:p>
        </p:txBody>
      </p:sp>
      <p:sp>
        <p:nvSpPr>
          <p:cNvPr id="9" name="TextBox 8">
            <a:extLst>
              <a:ext uri="{FF2B5EF4-FFF2-40B4-BE49-F238E27FC236}">
                <a16:creationId xmlns:a16="http://schemas.microsoft.com/office/drawing/2014/main" id="{B5F44A81-2FDA-44CF-8AB7-76AFE223F1DF}"/>
              </a:ext>
            </a:extLst>
          </p:cNvPr>
          <p:cNvSpPr txBox="1"/>
          <p:nvPr/>
        </p:nvSpPr>
        <p:spPr>
          <a:xfrm>
            <a:off x="5759115" y="1892968"/>
            <a:ext cx="4106779" cy="4678204"/>
          </a:xfrm>
          <a:prstGeom prst="rect">
            <a:avLst/>
          </a:prstGeom>
          <a:noFill/>
        </p:spPr>
        <p:txBody>
          <a:bodyPr wrap="square" rtlCol="0">
            <a:spAutoFit/>
          </a:bodyPr>
          <a:lstStyle/>
          <a:p>
            <a:pPr marL="285750" indent="-285750">
              <a:buClr>
                <a:schemeClr val="tx2"/>
              </a:buClr>
              <a:buFont typeface="Wingdings" panose="05000000000000000000" pitchFamily="2" charset="2"/>
              <a:buChar char="q"/>
            </a:pPr>
            <a:r>
              <a:rPr lang="en-US" sz="1400" dirty="0"/>
              <a:t>Total Meals Served = 58,562 Breakfasts (average of 325 per day) and 183,436 Lunches (average of 1,019 per day.</a:t>
            </a:r>
          </a:p>
          <a:p>
            <a:pPr>
              <a:buClr>
                <a:schemeClr val="tx2"/>
              </a:buClr>
            </a:pPr>
            <a:endParaRPr lang="en-US" sz="1400" dirty="0"/>
          </a:p>
          <a:p>
            <a:pPr marL="285750" indent="-285750">
              <a:buClr>
                <a:schemeClr val="tx2"/>
              </a:buClr>
              <a:buFont typeface="Wingdings" panose="05000000000000000000" pitchFamily="2" charset="2"/>
              <a:buChar char="q"/>
            </a:pPr>
            <a:r>
              <a:rPr lang="en-US" sz="1400" dirty="0"/>
              <a:t>Summer Meals = program run from 6/21 through 8/18, serving a total of 924 breakfasts and 2,110 lunches.</a:t>
            </a:r>
          </a:p>
          <a:p>
            <a:pPr>
              <a:buClr>
                <a:schemeClr val="tx2"/>
              </a:buClr>
            </a:pPr>
            <a:endParaRPr lang="en-US" sz="1400" dirty="0"/>
          </a:p>
          <a:p>
            <a:pPr marL="285750" indent="-285750">
              <a:buClr>
                <a:schemeClr val="tx2"/>
              </a:buClr>
              <a:buFont typeface="Wingdings" panose="05000000000000000000" pitchFamily="2" charset="2"/>
              <a:buChar char="q"/>
            </a:pPr>
            <a:r>
              <a:rPr lang="en-US" sz="1400" dirty="0"/>
              <a:t>Total Expenses  = $1,274,121</a:t>
            </a:r>
          </a:p>
          <a:p>
            <a:pPr>
              <a:buClr>
                <a:schemeClr val="tx2"/>
              </a:buClr>
            </a:pPr>
            <a:endParaRPr lang="en-US" sz="1400" dirty="0"/>
          </a:p>
          <a:p>
            <a:pPr marL="285750" indent="-285750">
              <a:buClr>
                <a:schemeClr val="tx2"/>
              </a:buClr>
              <a:buFont typeface="Wingdings" panose="05000000000000000000" pitchFamily="2" charset="2"/>
              <a:buChar char="q"/>
            </a:pPr>
            <a:r>
              <a:rPr lang="en-US" sz="1400" dirty="0"/>
              <a:t>Total Revenues = $1,117,731</a:t>
            </a:r>
          </a:p>
          <a:p>
            <a:pPr>
              <a:buClr>
                <a:schemeClr val="tx2"/>
              </a:buClr>
            </a:pPr>
            <a:endParaRPr lang="en-US" sz="1400" dirty="0"/>
          </a:p>
          <a:p>
            <a:pPr marL="285750" indent="-285750">
              <a:buClr>
                <a:schemeClr val="tx2"/>
              </a:buClr>
              <a:buFont typeface="Wingdings" panose="05000000000000000000" pitchFamily="2" charset="2"/>
              <a:buChar char="q"/>
            </a:pPr>
            <a:r>
              <a:rPr lang="en-US" sz="1400" dirty="0"/>
              <a:t>Sodexo Guarantee $15,904 - the actual for this year was ($156,000).  There are about $89,000 of salary/benefit/supply costs that are outside the contract, which would result in a loss of approximately ($67,000).  I am meeting with Sodexo to discuss this and compare numbers.  I will include in my next fiscal update</a:t>
            </a:r>
            <a:r>
              <a:rPr lang="en-US" sz="1600" dirty="0"/>
              <a:t> once I have the information.</a:t>
            </a:r>
          </a:p>
        </p:txBody>
      </p:sp>
    </p:spTree>
    <p:extLst>
      <p:ext uri="{BB962C8B-B14F-4D97-AF65-F5344CB8AC3E}">
        <p14:creationId xmlns:p14="http://schemas.microsoft.com/office/powerpoint/2010/main" val="1342546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82392-97D7-452A-BBF0-2C6934B0BBF8}"/>
              </a:ext>
            </a:extLst>
          </p:cNvPr>
          <p:cNvSpPr>
            <a:spLocks noGrp="1"/>
          </p:cNvSpPr>
          <p:nvPr>
            <p:ph type="title"/>
          </p:nvPr>
        </p:nvSpPr>
        <p:spPr>
          <a:xfrm>
            <a:off x="677334" y="609600"/>
            <a:ext cx="8596668" cy="545432"/>
          </a:xfrm>
        </p:spPr>
        <p:txBody>
          <a:bodyPr>
            <a:normAutofit/>
          </a:bodyPr>
          <a:lstStyle/>
          <a:p>
            <a:pPr algn="ctr"/>
            <a:r>
              <a:rPr lang="en-US" sz="2800" dirty="0"/>
              <a:t>Before and After School Care (WCC)</a:t>
            </a:r>
          </a:p>
        </p:txBody>
      </p:sp>
      <p:sp>
        <p:nvSpPr>
          <p:cNvPr id="3" name="TextBox 2">
            <a:extLst>
              <a:ext uri="{FF2B5EF4-FFF2-40B4-BE49-F238E27FC236}">
                <a16:creationId xmlns:a16="http://schemas.microsoft.com/office/drawing/2014/main" id="{77B90321-27B2-45D5-B941-EDB77DCB602A}"/>
              </a:ext>
            </a:extLst>
          </p:cNvPr>
          <p:cNvSpPr txBox="1"/>
          <p:nvPr/>
        </p:nvSpPr>
        <p:spPr>
          <a:xfrm>
            <a:off x="1211179" y="1750971"/>
            <a:ext cx="7892716" cy="3652282"/>
          </a:xfrm>
          <a:prstGeom prst="rect">
            <a:avLst/>
          </a:prstGeom>
          <a:noFill/>
        </p:spPr>
        <p:txBody>
          <a:bodyPr wrap="square" rtlCol="0">
            <a:spAutoFit/>
          </a:bodyPr>
          <a:lstStyle/>
          <a:p>
            <a:pPr marL="320040" lvl="0" indent="-320040">
              <a:lnSpc>
                <a:spcPct val="80000"/>
              </a:lnSpc>
              <a:buSzPts val="1217"/>
              <a:buChar char="◻"/>
            </a:pPr>
            <a:r>
              <a:rPr lang="en-US" sz="2000" dirty="0"/>
              <a:t>The WCC and YCC programs add opportunities for parents and students in a small community without many daycare options for families</a:t>
            </a:r>
          </a:p>
          <a:p>
            <a:pPr marL="320040" lvl="0" indent="-320040">
              <a:lnSpc>
                <a:spcPct val="80000"/>
              </a:lnSpc>
              <a:spcBef>
                <a:spcPts val="700"/>
              </a:spcBef>
              <a:buSzPts val="1217"/>
              <a:buChar char="◻"/>
            </a:pPr>
            <a:r>
              <a:rPr lang="en-US" sz="2000" dirty="0"/>
              <a:t>Programs served about 130 families throughout the year and also provided summer care.  </a:t>
            </a:r>
          </a:p>
          <a:p>
            <a:pPr marL="320040" lvl="0" indent="-320040">
              <a:lnSpc>
                <a:spcPct val="80000"/>
              </a:lnSpc>
              <a:spcBef>
                <a:spcPts val="700"/>
              </a:spcBef>
              <a:buSzPts val="1217"/>
              <a:buChar char="◻"/>
            </a:pPr>
            <a:r>
              <a:rPr lang="en-US" sz="2000" dirty="0"/>
              <a:t>WCC program is licensed by the state and able to provide options for low income families.  We received $104,000 in fees from DSHS last year to support these families.</a:t>
            </a:r>
          </a:p>
          <a:p>
            <a:pPr marL="320040" lvl="0" indent="-320040">
              <a:lnSpc>
                <a:spcPct val="80000"/>
              </a:lnSpc>
              <a:spcBef>
                <a:spcPts val="700"/>
              </a:spcBef>
              <a:buSzPts val="1217"/>
              <a:buChar char="◻"/>
            </a:pPr>
            <a:r>
              <a:rPr lang="en-US" sz="2000" dirty="0"/>
              <a:t>Daycare programs ran at a loss of $87,000.  Last year they had a loss of $86,000. </a:t>
            </a:r>
          </a:p>
          <a:p>
            <a:pPr marL="320040" lvl="0" indent="-320040">
              <a:lnSpc>
                <a:spcPct val="80000"/>
              </a:lnSpc>
              <a:spcBef>
                <a:spcPts val="700"/>
              </a:spcBef>
              <a:buSzPts val="1217"/>
              <a:buChar char="◻"/>
            </a:pPr>
            <a:r>
              <a:rPr lang="en-US" sz="2000" dirty="0"/>
              <a:t>The program continues to provide an important service in a community with very little daycare available and providing convenience for parents (now at both schools).  </a:t>
            </a:r>
          </a:p>
        </p:txBody>
      </p:sp>
    </p:spTree>
    <p:extLst>
      <p:ext uri="{BB962C8B-B14F-4D97-AF65-F5344CB8AC3E}">
        <p14:creationId xmlns:p14="http://schemas.microsoft.com/office/powerpoint/2010/main" val="3963429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4" name="Google Shape;204;p16"/>
          <p:cNvSpPr txBox="1">
            <a:spLocks noGrp="1"/>
          </p:cNvSpPr>
          <p:nvPr>
            <p:ph type="title"/>
          </p:nvPr>
        </p:nvSpPr>
        <p:spPr>
          <a:xfrm>
            <a:off x="2895600" y="1219201"/>
            <a:ext cx="6858000" cy="1362075"/>
          </a:xfrm>
          <a:prstGeom prst="rect">
            <a:avLst/>
          </a:prstGeom>
          <a:noFill/>
          <a:ln>
            <a:noFill/>
          </a:ln>
        </p:spPr>
        <p:txBody>
          <a:bodyPr spcFirstLastPara="1" vert="horz" wrap="square" lIns="91425" tIns="45700" rIns="91425" bIns="45700" rtlCol="0" anchor="ctr" anchorCtr="0">
            <a:noAutofit/>
          </a:bodyPr>
          <a:lstStyle/>
          <a:p>
            <a:pPr>
              <a:spcBef>
                <a:spcPts val="0"/>
              </a:spcBef>
              <a:buClr>
                <a:srgbClr val="FFFFFF"/>
              </a:buClr>
              <a:buSzPts val="4400"/>
            </a:pPr>
            <a:r>
              <a:rPr lang="en-US" dirty="0">
                <a:solidFill>
                  <a:schemeClr val="accent2">
                    <a:lumMod val="75000"/>
                  </a:schemeClr>
                </a:solidFill>
              </a:rPr>
              <a:t>Other Funds</a:t>
            </a:r>
            <a:endParaRPr dirty="0">
              <a:solidFill>
                <a:schemeClr val="accent2">
                  <a:lumMod val="75000"/>
                </a:schemeClr>
              </a:solidFill>
            </a:endParaRPr>
          </a:p>
        </p:txBody>
      </p:sp>
      <p:sp>
        <p:nvSpPr>
          <p:cNvPr id="203" name="Google Shape;203;p16"/>
          <p:cNvSpPr txBox="1">
            <a:spLocks noGrp="1"/>
          </p:cNvSpPr>
          <p:nvPr>
            <p:ph type="body" idx="1"/>
          </p:nvPr>
        </p:nvSpPr>
        <p:spPr>
          <a:xfrm>
            <a:off x="4572000" y="2895600"/>
            <a:ext cx="5410200" cy="2133600"/>
          </a:xfrm>
          <a:prstGeom prst="rect">
            <a:avLst/>
          </a:prstGeom>
          <a:noFill/>
          <a:ln>
            <a:noFill/>
          </a:ln>
        </p:spPr>
        <p:txBody>
          <a:bodyPr spcFirstLastPara="1" vert="horz" wrap="square" lIns="91425" tIns="45700" rIns="91425" bIns="45700" rtlCol="0" anchor="t" anchorCtr="0">
            <a:noAutofit/>
          </a:bodyPr>
          <a:lstStyle/>
          <a:p>
            <a:pPr>
              <a:spcBef>
                <a:spcPts val="0"/>
              </a:spcBef>
              <a:buSzPts val="1680"/>
            </a:pPr>
            <a:r>
              <a:rPr lang="en-US"/>
              <a:t>Capital Projects  </a:t>
            </a:r>
            <a:endParaRPr/>
          </a:p>
          <a:p>
            <a:pPr>
              <a:spcBef>
                <a:spcPts val="700"/>
              </a:spcBef>
              <a:buSzPts val="1680"/>
            </a:pPr>
            <a:r>
              <a:rPr lang="en-US"/>
              <a:t>Debt Service</a:t>
            </a:r>
            <a:endParaRPr/>
          </a:p>
          <a:p>
            <a:pPr>
              <a:spcBef>
                <a:spcPts val="700"/>
              </a:spcBef>
              <a:buSzPts val="1680"/>
            </a:pPr>
            <a:r>
              <a:rPr lang="en-US"/>
              <a:t>ASB	 </a:t>
            </a:r>
            <a:endParaRPr/>
          </a:p>
          <a:p>
            <a:pPr>
              <a:spcBef>
                <a:spcPts val="700"/>
              </a:spcBef>
              <a:buSzPts val="1680"/>
            </a:pPr>
            <a:r>
              <a:rPr lang="en-US"/>
              <a:t>Transportation vehicle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17"/>
          <p:cNvSpPr txBox="1">
            <a:spLocks noGrp="1"/>
          </p:cNvSpPr>
          <p:nvPr>
            <p:ph type="title"/>
          </p:nvPr>
        </p:nvSpPr>
        <p:spPr>
          <a:xfrm>
            <a:off x="2133600" y="0"/>
            <a:ext cx="8153400" cy="1066800"/>
          </a:xfrm>
          <a:prstGeom prst="rect">
            <a:avLst/>
          </a:prstGeom>
          <a:noFill/>
          <a:ln>
            <a:noFill/>
          </a:ln>
        </p:spPr>
        <p:txBody>
          <a:bodyPr spcFirstLastPara="1" vert="horz" wrap="square" lIns="91425" tIns="45700" rIns="91425" bIns="45700" rtlCol="0" anchor="ctr" anchorCtr="0">
            <a:noAutofit/>
          </a:bodyPr>
          <a:lstStyle/>
          <a:p>
            <a:pPr algn="ctr">
              <a:spcBef>
                <a:spcPts val="0"/>
              </a:spcBef>
              <a:buClr>
                <a:srgbClr val="FFFFFF"/>
              </a:buClr>
              <a:buSzPts val="4400"/>
            </a:pPr>
            <a:r>
              <a:rPr lang="en-US" dirty="0">
                <a:solidFill>
                  <a:schemeClr val="accent2">
                    <a:lumMod val="75000"/>
                  </a:schemeClr>
                </a:solidFill>
              </a:rPr>
              <a:t>Capital Projects Fund</a:t>
            </a:r>
            <a:endParaRPr dirty="0">
              <a:solidFill>
                <a:schemeClr val="accent2">
                  <a:lumMod val="75000"/>
                </a:schemeClr>
              </a:solidFill>
            </a:endParaRPr>
          </a:p>
        </p:txBody>
      </p:sp>
      <p:sp>
        <p:nvSpPr>
          <p:cNvPr id="210" name="Google Shape;210;p17"/>
          <p:cNvSpPr txBox="1">
            <a:spLocks noGrp="1"/>
          </p:cNvSpPr>
          <p:nvPr>
            <p:ph idx="1"/>
          </p:nvPr>
        </p:nvSpPr>
        <p:spPr>
          <a:xfrm>
            <a:off x="2057400" y="1981200"/>
            <a:ext cx="8153400" cy="4495800"/>
          </a:xfrm>
          <a:prstGeom prst="rect">
            <a:avLst/>
          </a:prstGeom>
          <a:noFill/>
          <a:ln>
            <a:noFill/>
          </a:ln>
          <a:effectLst>
            <a:outerShdw blurRad="76200" dist="12700" dir="2700000" sy="-23000" kx="-800400" algn="bl" rotWithShape="0">
              <a:srgbClr val="000000">
                <a:alpha val="20000"/>
              </a:srgbClr>
            </a:outerShdw>
          </a:effectLst>
        </p:spPr>
        <p:txBody>
          <a:bodyPr spcFirstLastPara="1" vert="horz" wrap="square" lIns="91425" tIns="45700" rIns="91425" bIns="45700" rtlCol="0" anchor="t" anchorCtr="0">
            <a:noAutofit/>
          </a:bodyPr>
          <a:lstStyle/>
          <a:p>
            <a:pPr marL="320040" indent="-320040">
              <a:spcBef>
                <a:spcPts val="0"/>
              </a:spcBef>
              <a:buClr>
                <a:srgbClr val="C5D8F1"/>
              </a:buClr>
              <a:buSzPts val="1440"/>
              <a:buChar char="◻"/>
            </a:pPr>
            <a:r>
              <a:rPr lang="en-US" sz="2400" dirty="0"/>
              <a:t>Beginning Fund Balance		     $   695,686</a:t>
            </a:r>
            <a:endParaRPr dirty="0"/>
          </a:p>
          <a:p>
            <a:pPr marL="320040" indent="-320040">
              <a:spcBef>
                <a:spcPts val="700"/>
              </a:spcBef>
              <a:buClr>
                <a:srgbClr val="C5D8F1"/>
              </a:buClr>
              <a:buSzPts val="1440"/>
              <a:buNone/>
            </a:pPr>
            <a:endParaRPr sz="2400" dirty="0"/>
          </a:p>
          <a:p>
            <a:pPr marL="320040" indent="-320040">
              <a:spcBef>
                <a:spcPts val="700"/>
              </a:spcBef>
              <a:buClr>
                <a:srgbClr val="C5D8F1"/>
              </a:buClr>
              <a:buSzPts val="1440"/>
              <a:buChar char="◻"/>
            </a:pPr>
            <a:r>
              <a:rPr lang="en-US" sz="2400" dirty="0"/>
              <a:t>Revenues/Other Fin </a:t>
            </a:r>
            <a:r>
              <a:rPr lang="en-US" sz="2400" dirty="0" err="1"/>
              <a:t>Srce</a:t>
            </a:r>
            <a:r>
              <a:rPr lang="en-US" sz="2400" dirty="0"/>
              <a:t>		$   979,798</a:t>
            </a:r>
            <a:endParaRPr dirty="0"/>
          </a:p>
          <a:p>
            <a:pPr marL="320040" indent="-320040">
              <a:spcBef>
                <a:spcPts val="700"/>
              </a:spcBef>
              <a:buClr>
                <a:srgbClr val="C5D8F1"/>
              </a:buClr>
              <a:buSzPts val="1440"/>
              <a:buChar char="◻"/>
            </a:pPr>
            <a:r>
              <a:rPr lang="en-US" sz="2400" dirty="0"/>
              <a:t>	</a:t>
            </a:r>
            <a:endParaRPr dirty="0"/>
          </a:p>
          <a:p>
            <a:pPr marL="320040" indent="-320040">
              <a:spcBef>
                <a:spcPts val="700"/>
              </a:spcBef>
              <a:buClr>
                <a:srgbClr val="C5D8F1"/>
              </a:buClr>
              <a:buSzPts val="1440"/>
              <a:buChar char="◻"/>
            </a:pPr>
            <a:r>
              <a:rPr lang="en-US" sz="2400" dirty="0"/>
              <a:t>Expend/Other Fin Uses		     $   </a:t>
            </a:r>
            <a:r>
              <a:rPr lang="en-US" sz="2400" u="sng" dirty="0"/>
              <a:t>964,802</a:t>
            </a:r>
            <a:endParaRPr dirty="0"/>
          </a:p>
          <a:p>
            <a:pPr marL="320040" indent="-320040">
              <a:spcBef>
                <a:spcPts val="700"/>
              </a:spcBef>
              <a:buClr>
                <a:srgbClr val="C5D8F1"/>
              </a:buClr>
              <a:buSzPts val="1440"/>
              <a:buNone/>
            </a:pPr>
            <a:endParaRPr sz="2400" dirty="0"/>
          </a:p>
          <a:p>
            <a:pPr marL="320040" indent="-320040">
              <a:spcBef>
                <a:spcPts val="700"/>
              </a:spcBef>
              <a:buClr>
                <a:srgbClr val="C5D8F1"/>
              </a:buClr>
              <a:buSzPts val="1440"/>
              <a:buChar char="◻"/>
            </a:pPr>
            <a:r>
              <a:rPr lang="en-US" sz="2400" dirty="0"/>
              <a:t>Ending Fund Balance		          $   710,682</a:t>
            </a:r>
            <a:endParaRPr dirty="0"/>
          </a:p>
        </p:txBody>
      </p:sp>
      <p:sp>
        <p:nvSpPr>
          <p:cNvPr id="211" name="Google Shape;211;p17"/>
          <p:cNvSpPr txBox="1"/>
          <p:nvPr/>
        </p:nvSpPr>
        <p:spPr>
          <a:xfrm>
            <a:off x="2362200" y="5257801"/>
            <a:ext cx="6629400" cy="1323439"/>
          </a:xfrm>
          <a:prstGeom prst="rect">
            <a:avLst/>
          </a:prstGeom>
          <a:noFill/>
          <a:ln>
            <a:noFill/>
          </a:ln>
        </p:spPr>
        <p:txBody>
          <a:bodyPr spcFirstLastPara="1" wrap="square" lIns="91425" tIns="45700" rIns="91425" bIns="45700" anchor="t" anchorCtr="0">
            <a:noAutofit/>
          </a:bodyPr>
          <a:lstStyle/>
          <a:p>
            <a:pPr>
              <a:buClr>
                <a:srgbClr val="000000"/>
              </a:buClr>
              <a:buSzPts val="1600"/>
            </a:pPr>
            <a:r>
              <a:rPr lang="en-US" sz="1600" dirty="0">
                <a:solidFill>
                  <a:schemeClr val="lt1"/>
                </a:solidFill>
                <a:latin typeface="Arial"/>
                <a:ea typeface="Arial"/>
                <a:cs typeface="Arial"/>
                <a:sym typeface="Arial"/>
              </a:rPr>
              <a:t>Expenditures were </a:t>
            </a:r>
            <a:r>
              <a:rPr lang="en-US" sz="1600" dirty="0">
                <a:solidFill>
                  <a:schemeClr val="lt1"/>
                </a:solidFill>
              </a:rPr>
              <a:t>approx. $374,000 for</a:t>
            </a:r>
            <a:r>
              <a:rPr lang="en-US" sz="1600" dirty="0">
                <a:solidFill>
                  <a:schemeClr val="lt1"/>
                </a:solidFill>
                <a:latin typeface="Arial"/>
                <a:ea typeface="Arial"/>
                <a:cs typeface="Arial"/>
                <a:sym typeface="Arial"/>
              </a:rPr>
              <a:t> ESSER funded HVAC projects and a about $8,000 for the KWRL projects. Total Fund Balance is made up of $255,354 in Impact Fees, $95,284 Designated for Future Capital Projects and $345,048 for KWRL projects.</a:t>
            </a:r>
            <a:endParaRPr sz="1400" dirty="0">
              <a:solidFill>
                <a:srgbClr val="000000"/>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18"/>
          <p:cNvSpPr txBox="1"/>
          <p:nvPr/>
        </p:nvSpPr>
        <p:spPr>
          <a:xfrm>
            <a:off x="2133600" y="0"/>
            <a:ext cx="7924800" cy="889348"/>
          </a:xfrm>
          <a:prstGeom prst="rect">
            <a:avLst/>
          </a:prstGeom>
          <a:noFill/>
          <a:ln>
            <a:noFill/>
          </a:ln>
        </p:spPr>
        <p:txBody>
          <a:bodyPr spcFirstLastPara="1" wrap="square" lIns="91425" tIns="45700" rIns="91425" bIns="45700" anchor="ctr" anchorCtr="0">
            <a:noAutofit/>
          </a:bodyPr>
          <a:lstStyle/>
          <a:p>
            <a:pPr algn="ctr">
              <a:buClr>
                <a:schemeClr val="lt1"/>
              </a:buClr>
              <a:buSzPts val="4400"/>
            </a:pPr>
            <a:r>
              <a:rPr lang="en-US" sz="3200" b="1" dirty="0">
                <a:solidFill>
                  <a:schemeClr val="accent2">
                    <a:lumMod val="75000"/>
                  </a:schemeClr>
                </a:solidFill>
                <a:latin typeface="Century Gothic"/>
                <a:ea typeface="Century Gothic"/>
                <a:cs typeface="Century Gothic"/>
                <a:sym typeface="Century Gothic"/>
              </a:rPr>
              <a:t>Debt Service Fund</a:t>
            </a:r>
            <a:endParaRPr sz="3200" dirty="0">
              <a:solidFill>
                <a:schemeClr val="accent2">
                  <a:lumMod val="75000"/>
                </a:schemeClr>
              </a:solidFill>
              <a:latin typeface="Arial"/>
              <a:ea typeface="Arial"/>
              <a:cs typeface="Arial"/>
              <a:sym typeface="Arial"/>
            </a:endParaRPr>
          </a:p>
        </p:txBody>
      </p:sp>
      <p:sp>
        <p:nvSpPr>
          <p:cNvPr id="217" name="Google Shape;217;p18"/>
          <p:cNvSpPr/>
          <p:nvPr/>
        </p:nvSpPr>
        <p:spPr>
          <a:xfrm>
            <a:off x="1828800" y="1097179"/>
            <a:ext cx="8534400" cy="737975"/>
          </a:xfrm>
          <a:prstGeom prst="rect">
            <a:avLst/>
          </a:prstGeom>
          <a:noFill/>
          <a:ln>
            <a:noFill/>
          </a:ln>
        </p:spPr>
        <p:txBody>
          <a:bodyPr spcFirstLastPara="1" wrap="square" lIns="91425" tIns="45700" rIns="91425" bIns="45700" anchor="t" anchorCtr="0">
            <a:noAutofit/>
          </a:bodyPr>
          <a:lstStyle/>
          <a:p>
            <a:pPr>
              <a:buClr>
                <a:srgbClr val="000000"/>
              </a:buClr>
              <a:buSzPts val="1800"/>
            </a:pPr>
            <a:r>
              <a:rPr lang="en-US" dirty="0">
                <a:solidFill>
                  <a:schemeClr val="accent2">
                    <a:lumMod val="75000"/>
                  </a:schemeClr>
                </a:solidFill>
                <a:latin typeface="Arial"/>
                <a:ea typeface="Arial"/>
                <a:cs typeface="Arial"/>
                <a:sym typeface="Arial"/>
              </a:rPr>
              <a:t>This fund is used to collect tax revenue and pay the principal and interest on bonds. Payments are made twice a year, December and June</a:t>
            </a:r>
            <a:r>
              <a:rPr lang="en-US" dirty="0">
                <a:solidFill>
                  <a:schemeClr val="accent2">
                    <a:lumMod val="60000"/>
                    <a:lumOff val="40000"/>
                  </a:schemeClr>
                </a:solidFill>
                <a:latin typeface="Arial"/>
                <a:ea typeface="Arial"/>
                <a:cs typeface="Arial"/>
                <a:sym typeface="Arial"/>
              </a:rPr>
              <a:t>.</a:t>
            </a:r>
            <a:endParaRPr sz="1400" dirty="0">
              <a:solidFill>
                <a:schemeClr val="accent2">
                  <a:lumMod val="60000"/>
                  <a:lumOff val="40000"/>
                </a:schemeClr>
              </a:solidFill>
              <a:latin typeface="Arial"/>
              <a:ea typeface="Arial"/>
              <a:cs typeface="Arial"/>
              <a:sym typeface="Arial"/>
            </a:endParaRPr>
          </a:p>
        </p:txBody>
      </p:sp>
      <p:sp>
        <p:nvSpPr>
          <p:cNvPr id="218" name="Google Shape;218;p18"/>
          <p:cNvSpPr txBox="1"/>
          <p:nvPr/>
        </p:nvSpPr>
        <p:spPr>
          <a:xfrm>
            <a:off x="2478506" y="6084332"/>
            <a:ext cx="6192033" cy="369332"/>
          </a:xfrm>
          <a:prstGeom prst="rect">
            <a:avLst/>
          </a:prstGeom>
          <a:noFill/>
          <a:ln>
            <a:noFill/>
          </a:ln>
        </p:spPr>
        <p:txBody>
          <a:bodyPr spcFirstLastPara="1" wrap="square" lIns="91425" tIns="45700" rIns="91425" bIns="45700" anchor="t" anchorCtr="0">
            <a:noAutofit/>
          </a:bodyPr>
          <a:lstStyle/>
          <a:p>
            <a:pPr>
              <a:buClr>
                <a:srgbClr val="000000"/>
              </a:buClr>
              <a:buSzPts val="1800"/>
            </a:pPr>
            <a:r>
              <a:rPr lang="en-US" sz="1400" dirty="0">
                <a:solidFill>
                  <a:schemeClr val="accent2">
                    <a:lumMod val="75000"/>
                  </a:schemeClr>
                </a:solidFill>
                <a:latin typeface="Arial"/>
                <a:ea typeface="Arial"/>
                <a:cs typeface="Arial"/>
                <a:sym typeface="Arial"/>
              </a:rPr>
              <a:t>Amount available for principal/interest at August 31, 2023 = $1,728,672</a:t>
            </a:r>
            <a:endParaRPr sz="1400" dirty="0">
              <a:solidFill>
                <a:schemeClr val="accent2">
                  <a:lumMod val="75000"/>
                </a:schemeClr>
              </a:solidFill>
              <a:latin typeface="Arial"/>
              <a:ea typeface="Arial"/>
              <a:cs typeface="Arial"/>
              <a:sym typeface="Arial"/>
            </a:endParaRPr>
          </a:p>
        </p:txBody>
      </p:sp>
      <p:graphicFrame>
        <p:nvGraphicFramePr>
          <p:cNvPr id="219" name="Google Shape;219;p18"/>
          <p:cNvGraphicFramePr/>
          <p:nvPr>
            <p:extLst>
              <p:ext uri="{D42A27DB-BD31-4B8C-83A1-F6EECF244321}">
                <p14:modId xmlns:p14="http://schemas.microsoft.com/office/powerpoint/2010/main" val="700666901"/>
              </p:ext>
            </p:extLst>
          </p:nvPr>
        </p:nvGraphicFramePr>
        <p:xfrm>
          <a:off x="1874730" y="2170332"/>
          <a:ext cx="8336071" cy="3590491"/>
        </p:xfrm>
        <a:graphic>
          <a:graphicData uri="http://schemas.openxmlformats.org/drawingml/2006/table">
            <a:tbl>
              <a:tblPr firstRow="1" bandRow="1">
                <a:noFill/>
              </a:tblPr>
              <a:tblGrid>
                <a:gridCol w="1691471">
                  <a:extLst>
                    <a:ext uri="{9D8B030D-6E8A-4147-A177-3AD203B41FA5}">
                      <a16:colId xmlns:a16="http://schemas.microsoft.com/office/drawing/2014/main" val="20000"/>
                    </a:ext>
                  </a:extLst>
                </a:gridCol>
                <a:gridCol w="1661150">
                  <a:extLst>
                    <a:ext uri="{9D8B030D-6E8A-4147-A177-3AD203B41FA5}">
                      <a16:colId xmlns:a16="http://schemas.microsoft.com/office/drawing/2014/main" val="20001"/>
                    </a:ext>
                  </a:extLst>
                </a:gridCol>
                <a:gridCol w="1661150">
                  <a:extLst>
                    <a:ext uri="{9D8B030D-6E8A-4147-A177-3AD203B41FA5}">
                      <a16:colId xmlns:a16="http://schemas.microsoft.com/office/drawing/2014/main" val="20002"/>
                    </a:ext>
                  </a:extLst>
                </a:gridCol>
                <a:gridCol w="1661150">
                  <a:extLst>
                    <a:ext uri="{9D8B030D-6E8A-4147-A177-3AD203B41FA5}">
                      <a16:colId xmlns:a16="http://schemas.microsoft.com/office/drawing/2014/main" val="20003"/>
                    </a:ext>
                  </a:extLst>
                </a:gridCol>
                <a:gridCol w="1661150">
                  <a:extLst>
                    <a:ext uri="{9D8B030D-6E8A-4147-A177-3AD203B41FA5}">
                      <a16:colId xmlns:a16="http://schemas.microsoft.com/office/drawing/2014/main" val="20004"/>
                    </a:ext>
                  </a:extLst>
                </a:gridCol>
              </a:tblGrid>
              <a:tr h="836004">
                <a:tc>
                  <a:txBody>
                    <a:bodyPr/>
                    <a:lstStyle/>
                    <a:p>
                      <a:pPr marL="0" marR="0" lvl="0" indent="0" algn="l" rtl="0">
                        <a:lnSpc>
                          <a:spcPct val="100000"/>
                        </a:lnSpc>
                        <a:spcBef>
                          <a:spcPts val="0"/>
                        </a:spcBef>
                        <a:spcAft>
                          <a:spcPts val="0"/>
                        </a:spcAft>
                        <a:buClr>
                          <a:srgbClr val="000000"/>
                        </a:buClr>
                        <a:buSzPts val="1800"/>
                        <a:buFont typeface="Arial"/>
                        <a:buNone/>
                      </a:pPr>
                      <a:endParaRPr sz="1800" u="none" strike="noStrike" cap="none" dirty="0"/>
                    </a:p>
                  </a:txBody>
                  <a:tcPr marL="91450" marR="91450" marT="45725" marB="45725">
                    <a:solidFill>
                      <a:schemeClr val="accent2"/>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solidFill>
                            <a:schemeClr val="dk1"/>
                          </a:solidFill>
                        </a:rPr>
                        <a:t>Debt Balance 8/31/22</a:t>
                      </a:r>
                      <a:endParaRPr sz="1400" u="none" strike="noStrike" cap="none" dirty="0"/>
                    </a:p>
                  </a:txBody>
                  <a:tcPr marL="91450" marR="91450" marT="45725" marB="45725">
                    <a:solidFill>
                      <a:schemeClr val="accent2"/>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solidFill>
                            <a:schemeClr val="dk1"/>
                          </a:solidFill>
                        </a:rPr>
                        <a:t>Debt Issued/</a:t>
                      </a:r>
                      <a:endParaRPr sz="1400" u="none" strike="noStrike" cap="none" dirty="0"/>
                    </a:p>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solidFill>
                            <a:schemeClr val="dk1"/>
                          </a:solidFill>
                        </a:rPr>
                        <a:t>Increased</a:t>
                      </a:r>
                      <a:endParaRPr sz="1400" u="none" strike="noStrike" cap="none" dirty="0"/>
                    </a:p>
                  </a:txBody>
                  <a:tcPr marL="91450" marR="91450" marT="45725" marB="45725">
                    <a:solidFill>
                      <a:schemeClr val="accent2"/>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solidFill>
                            <a:schemeClr val="dk1"/>
                          </a:solidFill>
                        </a:rPr>
                        <a:t>Debt Redeemed/</a:t>
                      </a:r>
                      <a:endParaRPr sz="1400" u="none" strike="noStrike" cap="none" dirty="0"/>
                    </a:p>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solidFill>
                            <a:schemeClr val="dk1"/>
                          </a:solidFill>
                        </a:rPr>
                        <a:t>Decreased</a:t>
                      </a:r>
                      <a:endParaRPr sz="1400" u="none" strike="noStrike" cap="none" dirty="0"/>
                    </a:p>
                  </a:txBody>
                  <a:tcPr marL="91450" marR="91450" marT="45725" marB="45725">
                    <a:solidFill>
                      <a:schemeClr val="accent2"/>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solidFill>
                            <a:schemeClr val="dk1"/>
                          </a:solidFill>
                        </a:rPr>
                        <a:t>Debt Balance 8/31/23</a:t>
                      </a:r>
                      <a:endParaRPr sz="1400" u="none" strike="noStrike" cap="none" dirty="0"/>
                    </a:p>
                  </a:txBody>
                  <a:tcPr marL="91450" marR="91450" marT="45725" marB="45725">
                    <a:solidFill>
                      <a:schemeClr val="accent2"/>
                    </a:solidFill>
                  </a:tcPr>
                </a:tc>
                <a:extLst>
                  <a:ext uri="{0D108BD9-81ED-4DB2-BD59-A6C34878D82A}">
                    <a16:rowId xmlns:a16="http://schemas.microsoft.com/office/drawing/2014/main" val="10000"/>
                  </a:ext>
                </a:extLst>
              </a:tr>
              <a:tr h="334407">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a:t>Voted Debt</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$43,380,000</a:t>
                      </a:r>
                      <a:endParaRPr sz="140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0</a:t>
                      </a:r>
                      <a:endParaRPr sz="140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$ 1,685,000</a:t>
                      </a:r>
                      <a:endParaRPr sz="140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$41,695,000</a:t>
                      </a:r>
                      <a:endParaRPr sz="1400" u="none" strike="noStrike" cap="none" dirty="0"/>
                    </a:p>
                  </a:txBody>
                  <a:tcPr marL="91450" marR="91450" marT="45725" marB="45725"/>
                </a:tc>
                <a:extLst>
                  <a:ext uri="{0D108BD9-81ED-4DB2-BD59-A6C34878D82A}">
                    <a16:rowId xmlns:a16="http://schemas.microsoft.com/office/drawing/2014/main" val="10001"/>
                  </a:ext>
                </a:extLst>
              </a:tr>
              <a:tr h="585206">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Pension Liability**</a:t>
                      </a:r>
                      <a:endParaRPr sz="1400" u="none" strike="noStrike" cap="none" dirty="0"/>
                    </a:p>
                  </a:txBody>
                  <a:tcPr marL="91450" marR="91450" marT="45725" marB="45725">
                    <a:solidFill>
                      <a:schemeClr val="accent2">
                        <a:lumMod val="40000"/>
                        <a:lumOff val="60000"/>
                      </a:schemeClr>
                    </a:solidFill>
                  </a:tcPr>
                </a:tc>
                <a:tc>
                  <a:txBody>
                    <a:bodyPr/>
                    <a:lstStyle/>
                    <a:p>
                      <a:pPr marL="0" marR="0" lvl="0" indent="0" algn="l" rtl="0">
                        <a:lnSpc>
                          <a:spcPct val="100000"/>
                        </a:lnSpc>
                        <a:spcBef>
                          <a:spcPts val="0"/>
                        </a:spcBef>
                        <a:spcAft>
                          <a:spcPts val="0"/>
                        </a:spcAft>
                        <a:buClr>
                          <a:srgbClr val="000000"/>
                        </a:buClr>
                        <a:buSzPts val="1800"/>
                        <a:buFont typeface="Arial"/>
                        <a:buNone/>
                      </a:pPr>
                      <a:endParaRPr sz="1800" u="none" strike="noStrike" cap="none" dirty="0"/>
                    </a:p>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4,961,421</a:t>
                      </a:r>
                      <a:endParaRPr sz="1400" u="none" strike="noStrike" cap="none" dirty="0"/>
                    </a:p>
                  </a:txBody>
                  <a:tcPr marL="91450" marR="91450" marT="45725" marB="45725">
                    <a:solidFill>
                      <a:schemeClr val="accent2">
                        <a:lumMod val="40000"/>
                        <a:lumOff val="60000"/>
                      </a:schemeClr>
                    </a:solidFill>
                  </a:tcPr>
                </a:tc>
                <a:tc>
                  <a:txBody>
                    <a:bodyPr/>
                    <a:lstStyle/>
                    <a:p>
                      <a:pPr marL="0" marR="0" lvl="0" indent="0" algn="l" rtl="0">
                        <a:lnSpc>
                          <a:spcPct val="100000"/>
                        </a:lnSpc>
                        <a:spcBef>
                          <a:spcPts val="0"/>
                        </a:spcBef>
                        <a:spcAft>
                          <a:spcPts val="0"/>
                        </a:spcAft>
                        <a:buClr>
                          <a:srgbClr val="000000"/>
                        </a:buClr>
                        <a:buSzPts val="1800"/>
                        <a:buFont typeface="Arial"/>
                        <a:buNone/>
                      </a:pPr>
                      <a:endParaRPr sz="1800" u="none" strike="noStrike" cap="none" dirty="0"/>
                    </a:p>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0</a:t>
                      </a:r>
                      <a:endParaRPr sz="1400" u="none" strike="noStrike" cap="none" dirty="0"/>
                    </a:p>
                  </a:txBody>
                  <a:tcPr marL="91450" marR="91450" marT="45725" marB="45725">
                    <a:solidFill>
                      <a:schemeClr val="accent2">
                        <a:lumMod val="40000"/>
                        <a:lumOff val="60000"/>
                      </a:schemeClr>
                    </a:solidFill>
                  </a:tcPr>
                </a:tc>
                <a:tc>
                  <a:txBody>
                    <a:bodyPr/>
                    <a:lstStyle/>
                    <a:p>
                      <a:pPr marL="0" marR="0" lvl="0" indent="0" algn="l" rtl="0">
                        <a:lnSpc>
                          <a:spcPct val="100000"/>
                        </a:lnSpc>
                        <a:spcBef>
                          <a:spcPts val="0"/>
                        </a:spcBef>
                        <a:spcAft>
                          <a:spcPts val="0"/>
                        </a:spcAft>
                        <a:buClr>
                          <a:srgbClr val="000000"/>
                        </a:buClr>
                        <a:buSzPts val="1800"/>
                        <a:buFont typeface="Arial"/>
                        <a:buNone/>
                      </a:pPr>
                      <a:endParaRPr sz="1800" u="none" strike="noStrike" cap="none" dirty="0"/>
                    </a:p>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1,316,046          </a:t>
                      </a:r>
                      <a:endParaRPr sz="1400" u="none" strike="noStrike" cap="none" dirty="0"/>
                    </a:p>
                  </a:txBody>
                  <a:tcPr marL="91450" marR="91450" marT="45725" marB="45725">
                    <a:solidFill>
                      <a:schemeClr val="accent2">
                        <a:lumMod val="40000"/>
                        <a:lumOff val="60000"/>
                      </a:schemeClr>
                    </a:solidFill>
                  </a:tcPr>
                </a:tc>
                <a:tc>
                  <a:txBody>
                    <a:bodyPr/>
                    <a:lstStyle/>
                    <a:p>
                      <a:pPr marL="0" marR="0" lvl="0" indent="0" algn="l" rtl="0">
                        <a:lnSpc>
                          <a:spcPct val="100000"/>
                        </a:lnSpc>
                        <a:spcBef>
                          <a:spcPts val="0"/>
                        </a:spcBef>
                        <a:spcAft>
                          <a:spcPts val="0"/>
                        </a:spcAft>
                        <a:buClr>
                          <a:srgbClr val="000000"/>
                        </a:buClr>
                        <a:buSzPts val="1800"/>
                        <a:buFont typeface="Arial"/>
                        <a:buNone/>
                      </a:pPr>
                      <a:endParaRPr sz="1800" u="none" strike="noStrike" cap="none" dirty="0"/>
                    </a:p>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3,645,375</a:t>
                      </a:r>
                      <a:endParaRPr sz="1400" u="none" strike="noStrike" cap="none" dirty="0"/>
                    </a:p>
                  </a:txBody>
                  <a:tcPr marL="91450" marR="91450" marT="45725" marB="45725">
                    <a:solidFill>
                      <a:schemeClr val="accent2">
                        <a:lumMod val="40000"/>
                        <a:lumOff val="60000"/>
                      </a:schemeClr>
                    </a:solidFill>
                  </a:tcPr>
                </a:tc>
                <a:extLst>
                  <a:ext uri="{0D108BD9-81ED-4DB2-BD59-A6C34878D82A}">
                    <a16:rowId xmlns:a16="http://schemas.microsoft.com/office/drawing/2014/main" val="10002"/>
                  </a:ext>
                </a:extLst>
              </a:tr>
              <a:tr h="585206">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Compensated Absences**</a:t>
                      </a:r>
                      <a:endParaRPr sz="140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endParaRPr sz="1800" u="none" strike="noStrike" cap="none" dirty="0"/>
                    </a:p>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556,038</a:t>
                      </a:r>
                      <a:endParaRPr sz="140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endParaRPr sz="1800" u="none" strike="noStrike" cap="none" dirty="0"/>
                    </a:p>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75,428</a:t>
                      </a:r>
                      <a:endParaRPr sz="140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endParaRPr sz="1800" u="none" strike="noStrike" cap="none" dirty="0"/>
                    </a:p>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0</a:t>
                      </a:r>
                      <a:endParaRPr sz="180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endParaRPr sz="1800" u="none" strike="noStrike" cap="none" dirty="0"/>
                    </a:p>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631,466</a:t>
                      </a:r>
                      <a:endParaRPr sz="1400" u="none" strike="noStrike" cap="none" dirty="0"/>
                    </a:p>
                  </a:txBody>
                  <a:tcPr marL="91450" marR="91450" marT="45725" marB="45725"/>
                </a:tc>
                <a:extLst>
                  <a:ext uri="{0D108BD9-81ED-4DB2-BD59-A6C34878D82A}">
                    <a16:rowId xmlns:a16="http://schemas.microsoft.com/office/drawing/2014/main" val="10003"/>
                  </a:ext>
                </a:extLst>
              </a:tr>
              <a:tr h="585206">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Leases Payable**</a:t>
                      </a:r>
                      <a:endParaRPr sz="1800" u="none" strike="noStrike" cap="none" dirty="0"/>
                    </a:p>
                  </a:txBody>
                  <a:tcPr marL="91450" marR="91450" marT="45725" marB="45725">
                    <a:solidFill>
                      <a:schemeClr val="accent2">
                        <a:lumMod val="40000"/>
                        <a:lumOff val="60000"/>
                      </a:schemeClr>
                    </a:solidFill>
                  </a:tcPr>
                </a:tc>
                <a:tc>
                  <a:txBody>
                    <a:bodyPr/>
                    <a:lstStyle/>
                    <a:p>
                      <a:pPr marL="0" marR="0" lvl="0" indent="0" algn="l" rtl="0">
                        <a:lnSpc>
                          <a:spcPct val="100000"/>
                        </a:lnSpc>
                        <a:spcBef>
                          <a:spcPts val="0"/>
                        </a:spcBef>
                        <a:spcAft>
                          <a:spcPts val="0"/>
                        </a:spcAft>
                        <a:buClr>
                          <a:srgbClr val="000000"/>
                        </a:buClr>
                        <a:buSzPts val="1800"/>
                        <a:buFont typeface="Arial"/>
                        <a:buNone/>
                      </a:pPr>
                      <a:endParaRPr lang="en-US" sz="1800" u="none" strike="noStrike" cap="none" dirty="0"/>
                    </a:p>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42,250</a:t>
                      </a:r>
                      <a:endParaRPr sz="1800" u="none" strike="noStrike" cap="none" dirty="0"/>
                    </a:p>
                  </a:txBody>
                  <a:tcPr marL="91450" marR="91450" marT="45725" marB="45725">
                    <a:solidFill>
                      <a:schemeClr val="accent2">
                        <a:lumMod val="40000"/>
                        <a:lumOff val="60000"/>
                      </a:schemeClr>
                    </a:solidFill>
                  </a:tcPr>
                </a:tc>
                <a:tc>
                  <a:txBody>
                    <a:bodyPr/>
                    <a:lstStyle/>
                    <a:p>
                      <a:pPr marL="0" marR="0" lvl="0" indent="0" algn="l" rtl="0">
                        <a:lnSpc>
                          <a:spcPct val="100000"/>
                        </a:lnSpc>
                        <a:spcBef>
                          <a:spcPts val="0"/>
                        </a:spcBef>
                        <a:spcAft>
                          <a:spcPts val="0"/>
                        </a:spcAft>
                        <a:buClr>
                          <a:srgbClr val="000000"/>
                        </a:buClr>
                        <a:buSzPts val="1800"/>
                        <a:buFont typeface="Arial"/>
                        <a:buNone/>
                      </a:pPr>
                      <a:endParaRPr lang="en-US" sz="1400" u="none" strike="noStrike" cap="none" dirty="0"/>
                    </a:p>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340,266       </a:t>
                      </a:r>
                      <a:endParaRPr sz="1800" u="none" strike="noStrike" cap="none" dirty="0"/>
                    </a:p>
                  </a:txBody>
                  <a:tcPr marL="91450" marR="91450" marT="45725" marB="45725">
                    <a:solidFill>
                      <a:schemeClr val="accent2">
                        <a:lumMod val="40000"/>
                        <a:lumOff val="60000"/>
                      </a:schemeClr>
                    </a:solidFill>
                  </a:tcPr>
                </a:tc>
                <a:tc>
                  <a:txBody>
                    <a:bodyPr/>
                    <a:lstStyle/>
                    <a:p>
                      <a:pPr marL="0" marR="0" lvl="0" indent="0" algn="l" rtl="0">
                        <a:lnSpc>
                          <a:spcPct val="100000"/>
                        </a:lnSpc>
                        <a:spcBef>
                          <a:spcPts val="0"/>
                        </a:spcBef>
                        <a:spcAft>
                          <a:spcPts val="0"/>
                        </a:spcAft>
                        <a:buClr>
                          <a:srgbClr val="000000"/>
                        </a:buClr>
                        <a:buSzPts val="1800"/>
                        <a:buFont typeface="Arial"/>
                        <a:buNone/>
                      </a:pPr>
                      <a:endParaRPr lang="en-US" sz="1800" u="none" strike="noStrike" cap="none" dirty="0"/>
                    </a:p>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79,445</a:t>
                      </a:r>
                      <a:endParaRPr sz="1800" u="none" strike="noStrike" cap="none" dirty="0"/>
                    </a:p>
                  </a:txBody>
                  <a:tcPr marL="91450" marR="91450" marT="45725" marB="45725">
                    <a:solidFill>
                      <a:schemeClr val="accent2">
                        <a:lumMod val="40000"/>
                        <a:lumOff val="60000"/>
                      </a:schemeClr>
                    </a:solidFill>
                  </a:tcPr>
                </a:tc>
                <a:tc>
                  <a:txBody>
                    <a:bodyPr/>
                    <a:lstStyle/>
                    <a:p>
                      <a:pPr marL="0" marR="0" lvl="0" indent="0" algn="l" rtl="0">
                        <a:lnSpc>
                          <a:spcPct val="100000"/>
                        </a:lnSpc>
                        <a:spcBef>
                          <a:spcPts val="0"/>
                        </a:spcBef>
                        <a:spcAft>
                          <a:spcPts val="0"/>
                        </a:spcAft>
                        <a:buClr>
                          <a:srgbClr val="000000"/>
                        </a:buClr>
                        <a:buSzPts val="1800"/>
                        <a:buFont typeface="Arial"/>
                        <a:buNone/>
                      </a:pPr>
                      <a:endParaRPr lang="en-US" sz="1800" u="none" strike="noStrike" cap="none" dirty="0"/>
                    </a:p>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303,071</a:t>
                      </a:r>
                      <a:endParaRPr sz="1800" u="none" strike="noStrike" cap="none" dirty="0"/>
                    </a:p>
                  </a:txBody>
                  <a:tcPr marL="91450" marR="91450" marT="45725" marB="45725">
                    <a:solidFill>
                      <a:schemeClr val="accent2">
                        <a:lumMod val="40000"/>
                        <a:lumOff val="60000"/>
                      </a:schemeClr>
                    </a:solidFill>
                  </a:tcPr>
                </a:tc>
                <a:extLst>
                  <a:ext uri="{0D108BD9-81ED-4DB2-BD59-A6C34878D82A}">
                    <a16:rowId xmlns:a16="http://schemas.microsoft.com/office/drawing/2014/main" val="971360742"/>
                  </a:ext>
                </a:extLst>
              </a:tr>
              <a:tr h="390041">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Total</a:t>
                      </a:r>
                      <a:endParaRPr sz="140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$48,939,709</a:t>
                      </a:r>
                      <a:endParaRPr sz="140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415,694</a:t>
                      </a:r>
                      <a:endParaRPr sz="140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  3,080,491</a:t>
                      </a:r>
                      <a:endParaRPr sz="140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$46,274,912</a:t>
                      </a:r>
                      <a:endParaRPr sz="1400" u="none" strike="noStrike" cap="none" dirty="0"/>
                    </a:p>
                  </a:txBody>
                  <a:tcPr marL="91450" marR="91450" marT="45725" marB="45725"/>
                </a:tc>
                <a:extLst>
                  <a:ext uri="{0D108BD9-81ED-4DB2-BD59-A6C34878D82A}">
                    <a16:rowId xmlns:a16="http://schemas.microsoft.com/office/drawing/2014/main" val="10004"/>
                  </a:ext>
                </a:extLst>
              </a:tr>
            </a:tbl>
          </a:graphicData>
        </a:graphic>
      </p:graphicFrame>
      <p:sp>
        <p:nvSpPr>
          <p:cNvPr id="220" name="Google Shape;220;p18"/>
          <p:cNvSpPr txBox="1"/>
          <p:nvPr/>
        </p:nvSpPr>
        <p:spPr>
          <a:xfrm>
            <a:off x="1981200" y="5715000"/>
            <a:ext cx="8229600" cy="369332"/>
          </a:xfrm>
          <a:prstGeom prst="rect">
            <a:avLst/>
          </a:prstGeom>
          <a:noFill/>
          <a:ln>
            <a:noFill/>
          </a:ln>
        </p:spPr>
        <p:txBody>
          <a:bodyPr spcFirstLastPara="1" wrap="square" lIns="91425" tIns="45700" rIns="91425" bIns="45700" anchor="t" anchorCtr="0">
            <a:noAutofit/>
          </a:bodyPr>
          <a:lstStyle/>
          <a:p>
            <a:pPr>
              <a:buClr>
                <a:srgbClr val="000000"/>
              </a:buClr>
              <a:buSzPts val="1800"/>
            </a:pPr>
            <a:r>
              <a:rPr lang="en-US">
                <a:solidFill>
                  <a:schemeClr val="lt1"/>
                </a:solidFill>
                <a:latin typeface="Arial"/>
                <a:ea typeface="Arial"/>
                <a:cs typeface="Arial"/>
                <a:sym typeface="Arial"/>
              </a:rPr>
              <a:t>** Required to be reported, per accounting rules.  Not debt owed.</a:t>
            </a:r>
            <a:endParaRPr sz="1400">
              <a:solidFill>
                <a:srgbClr val="000000"/>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19"/>
          <p:cNvSpPr txBox="1">
            <a:spLocks noGrp="1"/>
          </p:cNvSpPr>
          <p:nvPr>
            <p:ph type="title"/>
          </p:nvPr>
        </p:nvSpPr>
        <p:spPr>
          <a:xfrm>
            <a:off x="2133600" y="152400"/>
            <a:ext cx="8153400" cy="990600"/>
          </a:xfrm>
          <a:prstGeom prst="rect">
            <a:avLst/>
          </a:prstGeom>
          <a:noFill/>
          <a:ln>
            <a:noFill/>
          </a:ln>
        </p:spPr>
        <p:txBody>
          <a:bodyPr spcFirstLastPara="1" vert="horz" wrap="square" lIns="91425" tIns="45700" rIns="91425" bIns="45700" rtlCol="0" anchor="ctr" anchorCtr="0">
            <a:noAutofit/>
          </a:bodyPr>
          <a:lstStyle/>
          <a:p>
            <a:pPr algn="ctr">
              <a:spcBef>
                <a:spcPts val="0"/>
              </a:spcBef>
              <a:buClr>
                <a:schemeClr val="lt1"/>
              </a:buClr>
              <a:buSzPts val="4400"/>
            </a:pPr>
            <a:r>
              <a:rPr lang="en-US" b="1" dirty="0">
                <a:solidFill>
                  <a:schemeClr val="accent2">
                    <a:lumMod val="75000"/>
                  </a:schemeClr>
                </a:solidFill>
                <a:latin typeface="Century Gothic"/>
                <a:ea typeface="Century Gothic"/>
                <a:cs typeface="Century Gothic"/>
                <a:sym typeface="Century Gothic"/>
              </a:rPr>
              <a:t>ASB FUND</a:t>
            </a:r>
            <a:endParaRPr dirty="0">
              <a:solidFill>
                <a:schemeClr val="accent2">
                  <a:lumMod val="75000"/>
                </a:schemeClr>
              </a:solidFill>
            </a:endParaRPr>
          </a:p>
        </p:txBody>
      </p:sp>
      <p:sp>
        <p:nvSpPr>
          <p:cNvPr id="226" name="Google Shape;226;p19"/>
          <p:cNvSpPr txBox="1">
            <a:spLocks noGrp="1"/>
          </p:cNvSpPr>
          <p:nvPr>
            <p:ph idx="1"/>
          </p:nvPr>
        </p:nvSpPr>
        <p:spPr>
          <a:xfrm>
            <a:off x="2136648" y="2286000"/>
            <a:ext cx="7769352" cy="3810000"/>
          </a:xfrm>
          <a:prstGeom prst="rect">
            <a:avLst/>
          </a:prstGeom>
          <a:noFill/>
          <a:ln>
            <a:noFill/>
          </a:ln>
        </p:spPr>
        <p:txBody>
          <a:bodyPr spcFirstLastPara="1" vert="horz" wrap="square" lIns="91425" tIns="45700" rIns="91425" bIns="45700" rtlCol="0" anchor="t" anchorCtr="0">
            <a:noAutofit/>
          </a:bodyPr>
          <a:lstStyle/>
          <a:p>
            <a:pPr marL="320040" indent="-320040">
              <a:spcBef>
                <a:spcPts val="0"/>
              </a:spcBef>
              <a:buSzPts val="1740"/>
              <a:buNone/>
            </a:pPr>
            <a:endParaRPr dirty="0"/>
          </a:p>
          <a:p>
            <a:pPr marL="0" indent="0">
              <a:spcBef>
                <a:spcPts val="700"/>
              </a:spcBef>
              <a:buClr>
                <a:schemeClr val="lt2"/>
              </a:buClr>
              <a:buSzPts val="1740"/>
              <a:buNone/>
            </a:pPr>
            <a:r>
              <a:rPr lang="en-US" dirty="0"/>
              <a:t>  Beginning Fund Balance		$264,390</a:t>
            </a:r>
            <a:endParaRPr dirty="0"/>
          </a:p>
          <a:p>
            <a:pPr marL="0" indent="0">
              <a:spcBef>
                <a:spcPts val="700"/>
              </a:spcBef>
              <a:buClr>
                <a:schemeClr val="lt2"/>
              </a:buClr>
              <a:buSzPts val="840"/>
              <a:buNone/>
            </a:pPr>
            <a:endParaRPr sz="1400" dirty="0"/>
          </a:p>
          <a:p>
            <a:pPr marL="0" indent="0">
              <a:spcBef>
                <a:spcPts val="700"/>
              </a:spcBef>
              <a:buClr>
                <a:schemeClr val="lt2"/>
              </a:buClr>
              <a:buSzPts val="1740"/>
              <a:buNone/>
            </a:pPr>
            <a:r>
              <a:rPr lang="en-US" dirty="0"/>
              <a:t>  Revenues					$313,485</a:t>
            </a:r>
            <a:endParaRPr dirty="0"/>
          </a:p>
          <a:p>
            <a:pPr marL="0" indent="0">
              <a:spcBef>
                <a:spcPts val="700"/>
              </a:spcBef>
              <a:buClr>
                <a:schemeClr val="lt2"/>
              </a:buClr>
              <a:buSzPts val="840"/>
              <a:buNone/>
            </a:pPr>
            <a:endParaRPr sz="1400" dirty="0"/>
          </a:p>
          <a:p>
            <a:pPr marL="0" indent="0">
              <a:spcBef>
                <a:spcPts val="700"/>
              </a:spcBef>
              <a:buClr>
                <a:schemeClr val="lt2"/>
              </a:buClr>
              <a:buSzPts val="1740"/>
              <a:buNone/>
            </a:pPr>
            <a:r>
              <a:rPr lang="en-US" dirty="0"/>
              <a:t>  Expenditures				$262,285</a:t>
            </a:r>
            <a:endParaRPr dirty="0"/>
          </a:p>
          <a:p>
            <a:pPr marL="0" indent="0">
              <a:spcBef>
                <a:spcPts val="700"/>
              </a:spcBef>
              <a:buClr>
                <a:schemeClr val="lt2"/>
              </a:buClr>
              <a:buSzPts val="840"/>
              <a:buNone/>
            </a:pPr>
            <a:endParaRPr sz="1400" dirty="0"/>
          </a:p>
          <a:p>
            <a:pPr marL="0" indent="0">
              <a:spcBef>
                <a:spcPts val="700"/>
              </a:spcBef>
              <a:buClr>
                <a:schemeClr val="lt2"/>
              </a:buClr>
              <a:buSzPts val="1740"/>
              <a:buNone/>
            </a:pPr>
            <a:r>
              <a:rPr lang="en-US" dirty="0"/>
              <a:t>  Ending Fund Balance			$315,590</a:t>
            </a:r>
            <a:endParaRPr dirty="0"/>
          </a:p>
          <a:p>
            <a:pPr marL="320040" indent="-209550">
              <a:spcBef>
                <a:spcPts val="700"/>
              </a:spcBef>
              <a:buSzPts val="1740"/>
              <a:buNone/>
            </a:pPr>
            <a:endParaRPr dirty="0"/>
          </a:p>
        </p:txBody>
      </p:sp>
      <p:sp>
        <p:nvSpPr>
          <p:cNvPr id="227" name="Google Shape;227;p19"/>
          <p:cNvSpPr txBox="1"/>
          <p:nvPr/>
        </p:nvSpPr>
        <p:spPr>
          <a:xfrm>
            <a:off x="2286000" y="1143000"/>
            <a:ext cx="7696200" cy="990600"/>
          </a:xfrm>
          <a:prstGeom prst="rect">
            <a:avLst/>
          </a:prstGeom>
          <a:noFill/>
          <a:ln>
            <a:noFill/>
          </a:ln>
        </p:spPr>
        <p:txBody>
          <a:bodyPr spcFirstLastPara="1" wrap="square" lIns="91425" tIns="45700" rIns="91425" bIns="45700" anchor="t" anchorCtr="0">
            <a:noAutofit/>
          </a:bodyPr>
          <a:lstStyle/>
          <a:p>
            <a:pPr>
              <a:buClr>
                <a:srgbClr val="000000"/>
              </a:buClr>
              <a:buSzPts val="1800"/>
            </a:pPr>
            <a:r>
              <a:rPr lang="en-US" dirty="0">
                <a:solidFill>
                  <a:schemeClr val="accent2">
                    <a:lumMod val="75000"/>
                  </a:schemeClr>
                </a:solidFill>
                <a:latin typeface="Arial"/>
                <a:ea typeface="Arial"/>
                <a:cs typeface="Arial"/>
                <a:sym typeface="Arial"/>
              </a:rPr>
              <a:t>ASB funds are for the extracurricular benefit for the students.  Their involvement in the decision-making process is an integral part of associated student body government.</a:t>
            </a:r>
            <a:endParaRPr sz="1400" dirty="0">
              <a:solidFill>
                <a:schemeClr val="accent2">
                  <a:lumMod val="75000"/>
                </a:schemeClr>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20"/>
          <p:cNvSpPr txBox="1">
            <a:spLocks noGrp="1"/>
          </p:cNvSpPr>
          <p:nvPr>
            <p:ph type="title"/>
          </p:nvPr>
        </p:nvSpPr>
        <p:spPr>
          <a:xfrm>
            <a:off x="2133600" y="609601"/>
            <a:ext cx="6347713" cy="637401"/>
          </a:xfrm>
          <a:prstGeom prst="rect">
            <a:avLst/>
          </a:prstGeom>
          <a:noFill/>
          <a:ln>
            <a:noFill/>
          </a:ln>
        </p:spPr>
        <p:txBody>
          <a:bodyPr spcFirstLastPara="1" vert="horz" wrap="square" lIns="91425" tIns="45700" rIns="91425" bIns="45700" rtlCol="0" anchor="ctr" anchorCtr="0">
            <a:noAutofit/>
          </a:bodyPr>
          <a:lstStyle/>
          <a:p>
            <a:pPr algn="ctr">
              <a:spcBef>
                <a:spcPts val="0"/>
              </a:spcBef>
              <a:buClr>
                <a:schemeClr val="lt1"/>
              </a:buClr>
              <a:buSzPts val="4400"/>
            </a:pPr>
            <a:r>
              <a:rPr lang="en-US" sz="3200" dirty="0">
                <a:solidFill>
                  <a:schemeClr val="accent2">
                    <a:lumMod val="75000"/>
                  </a:schemeClr>
                </a:solidFill>
              </a:rPr>
              <a:t>TRANSPORTATION VEHICLE FUND</a:t>
            </a:r>
            <a:endParaRPr sz="3200" dirty="0">
              <a:solidFill>
                <a:schemeClr val="accent2">
                  <a:lumMod val="75000"/>
                </a:schemeClr>
              </a:solidFill>
            </a:endParaRPr>
          </a:p>
        </p:txBody>
      </p:sp>
      <p:sp>
        <p:nvSpPr>
          <p:cNvPr id="233" name="Google Shape;233;p20"/>
          <p:cNvSpPr txBox="1">
            <a:spLocks noGrp="1"/>
          </p:cNvSpPr>
          <p:nvPr>
            <p:ph idx="1"/>
          </p:nvPr>
        </p:nvSpPr>
        <p:spPr>
          <a:xfrm>
            <a:off x="1905000" y="2724330"/>
            <a:ext cx="8229600" cy="3505199"/>
          </a:xfrm>
          <a:prstGeom prst="rect">
            <a:avLst/>
          </a:prstGeom>
          <a:noFill/>
          <a:ln>
            <a:noFill/>
          </a:ln>
        </p:spPr>
        <p:txBody>
          <a:bodyPr spcFirstLastPara="1" vert="horz" wrap="square" lIns="91425" tIns="45700" rIns="91425" bIns="45700" rtlCol="0" anchor="t" anchorCtr="0">
            <a:noAutofit/>
          </a:bodyPr>
          <a:lstStyle/>
          <a:p>
            <a:pPr marL="320040" indent="-320040">
              <a:lnSpc>
                <a:spcPct val="90000"/>
              </a:lnSpc>
              <a:spcBef>
                <a:spcPts val="0"/>
              </a:spcBef>
              <a:buSzPts val="1740"/>
              <a:buNone/>
            </a:pPr>
            <a:endParaRPr dirty="0"/>
          </a:p>
          <a:p>
            <a:pPr marL="0" indent="0">
              <a:lnSpc>
                <a:spcPct val="90000"/>
              </a:lnSpc>
              <a:spcBef>
                <a:spcPts val="700"/>
              </a:spcBef>
              <a:buClr>
                <a:schemeClr val="lt2"/>
              </a:buClr>
              <a:buSzPts val="1740"/>
              <a:buNone/>
            </a:pPr>
            <a:r>
              <a:rPr lang="en-US" dirty="0"/>
              <a:t>  	Beginning Fund Balance		$2,667,069</a:t>
            </a:r>
            <a:endParaRPr dirty="0"/>
          </a:p>
          <a:p>
            <a:pPr marL="0" indent="0">
              <a:lnSpc>
                <a:spcPct val="90000"/>
              </a:lnSpc>
              <a:spcBef>
                <a:spcPts val="700"/>
              </a:spcBef>
              <a:buClr>
                <a:schemeClr val="lt2"/>
              </a:buClr>
              <a:buSzPts val="840"/>
              <a:buNone/>
            </a:pPr>
            <a:endParaRPr sz="1400" dirty="0"/>
          </a:p>
          <a:p>
            <a:pPr marL="0" indent="0">
              <a:lnSpc>
                <a:spcPct val="90000"/>
              </a:lnSpc>
              <a:spcBef>
                <a:spcPts val="700"/>
              </a:spcBef>
              <a:buClr>
                <a:schemeClr val="lt2"/>
              </a:buClr>
              <a:buSzPts val="1740"/>
              <a:buNone/>
            </a:pPr>
            <a:r>
              <a:rPr lang="en-US" dirty="0"/>
              <a:t>  	Revenues					$1,642,110</a:t>
            </a:r>
            <a:endParaRPr dirty="0"/>
          </a:p>
          <a:p>
            <a:pPr marL="0" indent="0">
              <a:lnSpc>
                <a:spcPct val="90000"/>
              </a:lnSpc>
              <a:spcBef>
                <a:spcPts val="700"/>
              </a:spcBef>
              <a:buClr>
                <a:schemeClr val="lt2"/>
              </a:buClr>
              <a:buSzPts val="840"/>
              <a:buNone/>
            </a:pPr>
            <a:endParaRPr sz="1400" dirty="0"/>
          </a:p>
          <a:p>
            <a:pPr marL="0" indent="0">
              <a:lnSpc>
                <a:spcPct val="90000"/>
              </a:lnSpc>
              <a:spcBef>
                <a:spcPts val="700"/>
              </a:spcBef>
              <a:buClr>
                <a:schemeClr val="lt2"/>
              </a:buClr>
              <a:buSzPts val="1740"/>
              <a:buNone/>
            </a:pPr>
            <a:r>
              <a:rPr lang="en-US" dirty="0"/>
              <a:t>  	Expenditures					$   325,433</a:t>
            </a:r>
            <a:endParaRPr dirty="0"/>
          </a:p>
          <a:p>
            <a:pPr marL="0" indent="0">
              <a:lnSpc>
                <a:spcPct val="90000"/>
              </a:lnSpc>
              <a:spcBef>
                <a:spcPts val="700"/>
              </a:spcBef>
              <a:buClr>
                <a:schemeClr val="lt2"/>
              </a:buClr>
              <a:buSzPts val="840"/>
              <a:buNone/>
            </a:pPr>
            <a:endParaRPr sz="1400" dirty="0"/>
          </a:p>
          <a:p>
            <a:pPr marL="0" indent="0">
              <a:lnSpc>
                <a:spcPct val="90000"/>
              </a:lnSpc>
              <a:spcBef>
                <a:spcPts val="700"/>
              </a:spcBef>
              <a:buClr>
                <a:schemeClr val="lt2"/>
              </a:buClr>
              <a:buSzPts val="1740"/>
              <a:buNone/>
            </a:pPr>
            <a:r>
              <a:rPr lang="en-US" dirty="0"/>
              <a:t>  	Ending Fund Balance			$3,983,746</a:t>
            </a:r>
            <a:endParaRPr dirty="0"/>
          </a:p>
          <a:p>
            <a:pPr marL="320040" indent="-320040">
              <a:lnSpc>
                <a:spcPct val="90000"/>
              </a:lnSpc>
              <a:spcBef>
                <a:spcPts val="700"/>
              </a:spcBef>
              <a:buSzPts val="1740"/>
              <a:buNone/>
            </a:pPr>
            <a:endParaRPr dirty="0"/>
          </a:p>
        </p:txBody>
      </p:sp>
      <p:sp>
        <p:nvSpPr>
          <p:cNvPr id="234" name="Google Shape;234;p20"/>
          <p:cNvSpPr txBox="1"/>
          <p:nvPr/>
        </p:nvSpPr>
        <p:spPr>
          <a:xfrm>
            <a:off x="2209800" y="1524001"/>
            <a:ext cx="6584430" cy="1200329"/>
          </a:xfrm>
          <a:prstGeom prst="rect">
            <a:avLst/>
          </a:prstGeom>
          <a:noFill/>
          <a:ln>
            <a:noFill/>
          </a:ln>
        </p:spPr>
        <p:txBody>
          <a:bodyPr spcFirstLastPara="1" wrap="square" lIns="91425" tIns="45700" rIns="91425" bIns="45700" anchor="t" anchorCtr="0">
            <a:noAutofit/>
          </a:bodyPr>
          <a:lstStyle/>
          <a:p>
            <a:pPr>
              <a:buClr>
                <a:srgbClr val="000000"/>
              </a:buClr>
              <a:buSzPts val="1800"/>
            </a:pPr>
            <a:r>
              <a:rPr lang="en-US" dirty="0">
                <a:solidFill>
                  <a:schemeClr val="accent2">
                    <a:lumMod val="75000"/>
                  </a:schemeClr>
                </a:solidFill>
                <a:latin typeface="Arial"/>
                <a:ea typeface="Arial"/>
                <a:cs typeface="Arial"/>
                <a:sym typeface="Arial"/>
              </a:rPr>
              <a:t>This fund is used to replace buses.  Revenue comes from the State (in the form of depreciation payments), interest earned on the investments and the annual levy payments made by the four Co-Op districts.  </a:t>
            </a:r>
            <a:endParaRPr sz="1400" dirty="0">
              <a:solidFill>
                <a:schemeClr val="accent2">
                  <a:lumMod val="75000"/>
                </a:schemeClr>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AF158-45E1-4077-B111-B54B095C4FA9}"/>
              </a:ext>
            </a:extLst>
          </p:cNvPr>
          <p:cNvSpPr>
            <a:spLocks noGrp="1"/>
          </p:cNvSpPr>
          <p:nvPr>
            <p:ph type="title"/>
          </p:nvPr>
        </p:nvSpPr>
        <p:spPr>
          <a:xfrm>
            <a:off x="677334" y="208548"/>
            <a:ext cx="8596668" cy="962526"/>
          </a:xfrm>
        </p:spPr>
        <p:txBody>
          <a:bodyPr>
            <a:noAutofit/>
          </a:bodyPr>
          <a:lstStyle/>
          <a:p>
            <a:pPr algn="ctr"/>
            <a:r>
              <a:rPr lang="en-US" sz="2800" dirty="0"/>
              <a:t>History of Total Fund Balance at Year-End and the Percentage of Budgeted Expenditures</a:t>
            </a:r>
          </a:p>
        </p:txBody>
      </p:sp>
      <p:pic>
        <p:nvPicPr>
          <p:cNvPr id="3" name="Picture 2">
            <a:extLst>
              <a:ext uri="{FF2B5EF4-FFF2-40B4-BE49-F238E27FC236}">
                <a16:creationId xmlns:a16="http://schemas.microsoft.com/office/drawing/2014/main" id="{0E4FF901-DBAD-4F70-B15F-60E8D54609B8}"/>
              </a:ext>
            </a:extLst>
          </p:cNvPr>
          <p:cNvPicPr>
            <a:picLocks noChangeAspect="1"/>
          </p:cNvPicPr>
          <p:nvPr/>
        </p:nvPicPr>
        <p:blipFill>
          <a:blip r:embed="rId2"/>
          <a:stretch>
            <a:fillRect/>
          </a:stretch>
        </p:blipFill>
        <p:spPr>
          <a:xfrm>
            <a:off x="585537" y="1395663"/>
            <a:ext cx="9200147" cy="5045241"/>
          </a:xfrm>
          <a:prstGeom prst="rect">
            <a:avLst/>
          </a:prstGeom>
        </p:spPr>
      </p:pic>
    </p:spTree>
    <p:extLst>
      <p:ext uri="{BB962C8B-B14F-4D97-AF65-F5344CB8AC3E}">
        <p14:creationId xmlns:p14="http://schemas.microsoft.com/office/powerpoint/2010/main" val="4068548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170E0-22F1-4F70-97F5-3455531623B8}"/>
              </a:ext>
            </a:extLst>
          </p:cNvPr>
          <p:cNvSpPr>
            <a:spLocks noGrp="1"/>
          </p:cNvSpPr>
          <p:nvPr>
            <p:ph type="title"/>
          </p:nvPr>
        </p:nvSpPr>
        <p:spPr>
          <a:xfrm>
            <a:off x="677334" y="609600"/>
            <a:ext cx="8596668" cy="513347"/>
          </a:xfrm>
        </p:spPr>
        <p:txBody>
          <a:bodyPr>
            <a:noAutofit/>
          </a:bodyPr>
          <a:lstStyle/>
          <a:p>
            <a:r>
              <a:rPr lang="en-US" sz="2800" dirty="0"/>
              <a:t>Fund Balance/Enrollment</a:t>
            </a:r>
          </a:p>
        </p:txBody>
      </p:sp>
      <p:graphicFrame>
        <p:nvGraphicFramePr>
          <p:cNvPr id="3" name="Table 2">
            <a:extLst>
              <a:ext uri="{FF2B5EF4-FFF2-40B4-BE49-F238E27FC236}">
                <a16:creationId xmlns:a16="http://schemas.microsoft.com/office/drawing/2014/main" id="{D6E7F58A-1FE8-469C-803D-0912F873CF36}"/>
              </a:ext>
            </a:extLst>
          </p:cNvPr>
          <p:cNvGraphicFramePr>
            <a:graphicFrameLocks noGrp="1"/>
          </p:cNvGraphicFramePr>
          <p:nvPr>
            <p:extLst>
              <p:ext uri="{D42A27DB-BD31-4B8C-83A1-F6EECF244321}">
                <p14:modId xmlns:p14="http://schemas.microsoft.com/office/powerpoint/2010/main" val="4079491252"/>
              </p:ext>
            </p:extLst>
          </p:nvPr>
        </p:nvGraphicFramePr>
        <p:xfrm>
          <a:off x="697832" y="1259305"/>
          <a:ext cx="8288881" cy="5246663"/>
        </p:xfrm>
        <a:graphic>
          <a:graphicData uri="http://schemas.openxmlformats.org/drawingml/2006/table">
            <a:tbl>
              <a:tblPr firstRow="1" bandRow="1">
                <a:noFill/>
              </a:tblPr>
              <a:tblGrid>
                <a:gridCol w="2888131">
                  <a:extLst>
                    <a:ext uri="{9D8B030D-6E8A-4147-A177-3AD203B41FA5}">
                      <a16:colId xmlns:a16="http://schemas.microsoft.com/office/drawing/2014/main" val="991498220"/>
                    </a:ext>
                  </a:extLst>
                </a:gridCol>
                <a:gridCol w="2813078">
                  <a:extLst>
                    <a:ext uri="{9D8B030D-6E8A-4147-A177-3AD203B41FA5}">
                      <a16:colId xmlns:a16="http://schemas.microsoft.com/office/drawing/2014/main" val="4226261301"/>
                    </a:ext>
                  </a:extLst>
                </a:gridCol>
                <a:gridCol w="2587672">
                  <a:extLst>
                    <a:ext uri="{9D8B030D-6E8A-4147-A177-3AD203B41FA5}">
                      <a16:colId xmlns:a16="http://schemas.microsoft.com/office/drawing/2014/main" val="3034757273"/>
                    </a:ext>
                  </a:extLst>
                </a:gridCol>
              </a:tblGrid>
              <a:tr h="361016">
                <a:tc>
                  <a:txBody>
                    <a:bodyPr/>
                    <a:lstStyle/>
                    <a:p>
                      <a:pPr marL="0" marR="0" lvl="0" indent="0" algn="l" rtl="0">
                        <a:lnSpc>
                          <a:spcPct val="100000"/>
                        </a:lnSpc>
                        <a:spcBef>
                          <a:spcPts val="0"/>
                        </a:spcBef>
                        <a:spcAft>
                          <a:spcPts val="0"/>
                        </a:spcAft>
                        <a:buClr>
                          <a:srgbClr val="000000"/>
                        </a:buClr>
                        <a:buSzPts val="1800"/>
                        <a:buFont typeface="Arial"/>
                        <a:buNone/>
                      </a:pPr>
                      <a:endParaRPr sz="1800" u="none" strike="noStrike" cap="none" dirty="0"/>
                    </a:p>
                  </a:txBody>
                  <a:tcPr marL="91450" marR="91450" marT="45725" marB="45725">
                    <a:solidFill>
                      <a:schemeClr val="accent2"/>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August 31, 2023</a:t>
                      </a:r>
                      <a:endParaRPr sz="1400" u="none" strike="noStrike" cap="none" dirty="0"/>
                    </a:p>
                  </a:txBody>
                  <a:tcPr marL="91450" marR="91450" marT="45725" marB="45725">
                    <a:solidFill>
                      <a:schemeClr val="accent2"/>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August 31, 2022</a:t>
                      </a:r>
                      <a:endParaRPr sz="1400" u="none" strike="noStrike" cap="none" dirty="0"/>
                    </a:p>
                  </a:txBody>
                  <a:tcPr marL="91450" marR="91450" marT="45725" marB="45725">
                    <a:solidFill>
                      <a:schemeClr val="accent2"/>
                    </a:solidFill>
                  </a:tcPr>
                </a:tc>
                <a:extLst>
                  <a:ext uri="{0D108BD9-81ED-4DB2-BD59-A6C34878D82A}">
                    <a16:rowId xmlns:a16="http://schemas.microsoft.com/office/drawing/2014/main" val="142020496"/>
                  </a:ext>
                </a:extLst>
              </a:tr>
              <a:tr h="857433">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Total Ending Fund Bal – (SF0/SF1)</a:t>
                      </a:r>
                      <a:endParaRPr sz="1400" u="none" strike="noStrike" cap="none" dirty="0"/>
                    </a:p>
                  </a:txBody>
                  <a:tcPr marL="91450" marR="91450" marT="45725" marB="45725"/>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a:t>
                      </a:r>
                      <a:r>
                        <a:rPr lang="en-US" sz="1800" b="0" i="0" u="none" strike="noStrike" cap="none" dirty="0">
                          <a:latin typeface="Arial"/>
                          <a:ea typeface="Arial"/>
                          <a:cs typeface="Arial"/>
                          <a:sym typeface="Arial"/>
                        </a:rPr>
                        <a:t>4,686,705</a:t>
                      </a:r>
                      <a:endParaRPr sz="1400" u="none" strike="noStrike" cap="none" dirty="0"/>
                    </a:p>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dirty="0">
                          <a:latin typeface="Arial"/>
                          <a:ea typeface="Arial"/>
                          <a:cs typeface="Arial"/>
                          <a:sym typeface="Arial"/>
                        </a:rPr>
                        <a:t>$2,267,277/$2,419,429</a:t>
                      </a:r>
                      <a:endParaRPr sz="1800" b="0" i="0" u="none" strike="noStrike" cap="none" dirty="0">
                        <a:latin typeface="Arial"/>
                        <a:ea typeface="Arial"/>
                        <a:cs typeface="Arial"/>
                        <a:sym typeface="Arial"/>
                      </a:endParaRPr>
                    </a:p>
                  </a:txBody>
                  <a:tcPr marL="91450" marR="91450" marT="45725" marB="45725"/>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a:t>
                      </a:r>
                      <a:r>
                        <a:rPr lang="en-US" sz="1800" b="0" i="0" u="none" strike="noStrike" cap="none" dirty="0">
                          <a:latin typeface="Arial"/>
                          <a:ea typeface="Arial"/>
                          <a:cs typeface="Arial"/>
                          <a:sym typeface="Arial"/>
                        </a:rPr>
                        <a:t>5,456,894</a:t>
                      </a:r>
                      <a:endParaRPr sz="1400" u="none" strike="noStrike" cap="none" dirty="0"/>
                    </a:p>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dirty="0">
                          <a:latin typeface="Arial"/>
                          <a:ea typeface="Arial"/>
                          <a:cs typeface="Arial"/>
                          <a:sym typeface="Arial"/>
                        </a:rPr>
                        <a:t>$2,897,528/$2,559,366</a:t>
                      </a:r>
                      <a:endParaRPr sz="1800" b="0" i="0" u="none" strike="noStrike" cap="none" dirty="0">
                        <a:latin typeface="Arial"/>
                        <a:ea typeface="Arial"/>
                        <a:cs typeface="Arial"/>
                        <a:sym typeface="Arial"/>
                      </a:endParaRPr>
                    </a:p>
                  </a:txBody>
                  <a:tcPr marL="91450" marR="91450" marT="45725" marB="45725"/>
                </a:tc>
                <a:extLst>
                  <a:ext uri="{0D108BD9-81ED-4DB2-BD59-A6C34878D82A}">
                    <a16:rowId xmlns:a16="http://schemas.microsoft.com/office/drawing/2014/main" val="542605833"/>
                  </a:ext>
                </a:extLst>
              </a:tr>
              <a:tr h="361016">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Restricted for </a:t>
                      </a:r>
                      <a:r>
                        <a:rPr lang="en-US" sz="1400" u="none" strike="noStrike" cap="none" dirty="0" err="1"/>
                        <a:t>Pgm</a:t>
                      </a:r>
                      <a:r>
                        <a:rPr lang="en-US" sz="1400" u="none" strike="noStrike" cap="none" dirty="0"/>
                        <a:t> Carryover</a:t>
                      </a:r>
                      <a:endParaRPr sz="1400" u="none" strike="noStrike" cap="none" dirty="0"/>
                    </a:p>
                  </a:txBody>
                  <a:tcPr marL="91450" marR="91450" marT="45725" marB="45725">
                    <a:solidFill>
                      <a:schemeClr val="accent1">
                        <a:lumMod val="20000"/>
                        <a:lumOff val="80000"/>
                      </a:schemeClr>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               0</a:t>
                      </a:r>
                      <a:endParaRPr sz="1400" u="none" strike="noStrike" cap="none" dirty="0"/>
                    </a:p>
                  </a:txBody>
                  <a:tcPr marL="91450" marR="91450" marT="45725" marB="45725">
                    <a:solidFill>
                      <a:schemeClr val="accent1">
                        <a:lumMod val="20000"/>
                        <a:lumOff val="80000"/>
                      </a:schemeClr>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         849</a:t>
                      </a:r>
                      <a:endParaRPr sz="1400" u="none" strike="noStrike" cap="none" dirty="0"/>
                    </a:p>
                  </a:txBody>
                  <a:tcPr marL="91450" marR="91450" marT="45725" marB="45725">
                    <a:solidFill>
                      <a:schemeClr val="accent1">
                        <a:lumMod val="20000"/>
                        <a:lumOff val="80000"/>
                      </a:schemeClr>
                    </a:solidFill>
                  </a:tcPr>
                </a:tc>
                <a:extLst>
                  <a:ext uri="{0D108BD9-81ED-4DB2-BD59-A6C34878D82A}">
                    <a16:rowId xmlns:a16="http://schemas.microsoft.com/office/drawing/2014/main" val="2496030440"/>
                  </a:ext>
                </a:extLst>
              </a:tr>
              <a:tr h="361016">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err="1"/>
                        <a:t>Nonspendable</a:t>
                      </a:r>
                      <a:r>
                        <a:rPr lang="en-US" sz="1400" u="none" strike="noStrike" cap="none" dirty="0"/>
                        <a:t> for Prepaid Exp</a:t>
                      </a:r>
                      <a:endParaRPr sz="1400" u="none" strike="noStrike" cap="none" dirty="0"/>
                    </a:p>
                  </a:txBody>
                  <a:tcPr marL="91450" marR="91450" marT="45725" marB="45725"/>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      76,195</a:t>
                      </a:r>
                      <a:endParaRPr sz="1400" u="none" strike="noStrike" cap="none" dirty="0"/>
                    </a:p>
                  </a:txBody>
                  <a:tcPr marL="91450" marR="91450" marT="45725" marB="45725"/>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   151,600</a:t>
                      </a:r>
                      <a:endParaRPr sz="1400" u="none" strike="noStrike" cap="none" dirty="0"/>
                    </a:p>
                  </a:txBody>
                  <a:tcPr marL="91450" marR="91450" marT="45725" marB="45725"/>
                </a:tc>
                <a:extLst>
                  <a:ext uri="{0D108BD9-81ED-4DB2-BD59-A6C34878D82A}">
                    <a16:rowId xmlns:a16="http://schemas.microsoft.com/office/drawing/2014/main" val="1358753658"/>
                  </a:ext>
                </a:extLst>
              </a:tr>
              <a:tr h="511436">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Assigned for Building/Dept CO – 2022 </a:t>
                      </a:r>
                      <a:r>
                        <a:rPr lang="en-US" sz="1400" u="none" strike="noStrike" cap="none" dirty="0" err="1"/>
                        <a:t>inc</a:t>
                      </a:r>
                      <a:r>
                        <a:rPr lang="en-US" sz="1400" u="none" strike="noStrike" cap="none" dirty="0"/>
                        <a:t> ELA Curriculum</a:t>
                      </a:r>
                      <a:endParaRPr sz="1400" u="none" strike="noStrike" cap="none" dirty="0"/>
                    </a:p>
                  </a:txBody>
                  <a:tcPr marL="91450" marR="91450" marT="45725" marB="45725">
                    <a:solidFill>
                      <a:schemeClr val="accent1">
                        <a:lumMod val="20000"/>
                        <a:lumOff val="80000"/>
                      </a:schemeClr>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    285,242</a:t>
                      </a:r>
                      <a:endParaRPr sz="1400" u="none" strike="noStrike" cap="none" dirty="0"/>
                    </a:p>
                  </a:txBody>
                  <a:tcPr marL="91450" marR="91450" marT="45725" marB="45725">
                    <a:solidFill>
                      <a:schemeClr val="accent1">
                        <a:lumMod val="20000"/>
                        <a:lumOff val="80000"/>
                      </a:schemeClr>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   709,220</a:t>
                      </a:r>
                      <a:endParaRPr sz="1400" u="none" strike="noStrike" cap="none" dirty="0"/>
                    </a:p>
                  </a:txBody>
                  <a:tcPr marL="91450" marR="91450" marT="45725" marB="45725">
                    <a:solidFill>
                      <a:schemeClr val="accent1">
                        <a:lumMod val="20000"/>
                        <a:lumOff val="80000"/>
                      </a:schemeClr>
                    </a:solidFill>
                  </a:tcPr>
                </a:tc>
                <a:extLst>
                  <a:ext uri="{0D108BD9-81ED-4DB2-BD59-A6C34878D82A}">
                    <a16:rowId xmlns:a16="http://schemas.microsoft.com/office/drawing/2014/main" val="2770673405"/>
                  </a:ext>
                </a:extLst>
              </a:tr>
              <a:tr h="361016">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dirty="0"/>
                        <a:t>Unassigned Fund Bal</a:t>
                      </a:r>
                      <a:endParaRPr sz="1800" u="none" strike="noStrike" cap="none" dirty="0"/>
                    </a:p>
                  </a:txBody>
                  <a:tcPr marL="91450" marR="91450" marT="45725" marB="45725"/>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$4,325,268</a:t>
                      </a:r>
                      <a:endParaRPr sz="1400" u="none" strike="noStrike" cap="none" dirty="0"/>
                    </a:p>
                  </a:txBody>
                  <a:tcPr marL="91450" marR="91450" marT="45725" marB="45725"/>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$4,595,225</a:t>
                      </a:r>
                      <a:endParaRPr sz="1400" u="none" strike="noStrike" cap="none" dirty="0"/>
                    </a:p>
                  </a:txBody>
                  <a:tcPr marL="91450" marR="91450" marT="45725" marB="45725"/>
                </a:tc>
                <a:extLst>
                  <a:ext uri="{0D108BD9-81ED-4DB2-BD59-A6C34878D82A}">
                    <a16:rowId xmlns:a16="http://schemas.microsoft.com/office/drawing/2014/main" val="218308221"/>
                  </a:ext>
                </a:extLst>
              </a:tr>
              <a:tr h="571604">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dirty="0"/>
                        <a:t>Unreserved FB Decrease                                                  21-22 to 22-23</a:t>
                      </a:r>
                      <a:endParaRPr sz="1600" u="none" strike="noStrike" cap="none" dirty="0"/>
                    </a:p>
                  </a:txBody>
                  <a:tcPr marL="91450" marR="91450" marT="45725" marB="45725">
                    <a:solidFill>
                      <a:schemeClr val="accent1">
                        <a:lumMod val="20000"/>
                        <a:lumOff val="80000"/>
                      </a:schemeClr>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  269,957)</a:t>
                      </a:r>
                      <a:endParaRPr sz="1400" u="none" strike="noStrike" cap="none" dirty="0"/>
                    </a:p>
                  </a:txBody>
                  <a:tcPr marL="91450" marR="91450" marT="45725" marB="45725">
                    <a:solidFill>
                      <a:schemeClr val="accent1">
                        <a:lumMod val="20000"/>
                        <a:lumOff val="80000"/>
                      </a:schemeClr>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   548,986</a:t>
                      </a:r>
                      <a:endParaRPr sz="1400" u="none" strike="noStrike" cap="none" dirty="0"/>
                    </a:p>
                  </a:txBody>
                  <a:tcPr marL="91450" marR="91450" marT="45725" marB="45725">
                    <a:solidFill>
                      <a:schemeClr val="accent1">
                        <a:lumMod val="20000"/>
                        <a:lumOff val="80000"/>
                      </a:schemeClr>
                    </a:solidFill>
                  </a:tcPr>
                </a:tc>
                <a:extLst>
                  <a:ext uri="{0D108BD9-81ED-4DB2-BD59-A6C34878D82A}">
                    <a16:rowId xmlns:a16="http://schemas.microsoft.com/office/drawing/2014/main" val="839847062"/>
                  </a:ext>
                </a:extLst>
              </a:tr>
              <a:tr h="361016">
                <a:tc>
                  <a:txBody>
                    <a:bodyPr/>
                    <a:lstStyle/>
                    <a:p>
                      <a:pPr marL="0" marR="0" lvl="0" indent="0" algn="l" rtl="0">
                        <a:lnSpc>
                          <a:spcPct val="100000"/>
                        </a:lnSpc>
                        <a:spcBef>
                          <a:spcPts val="0"/>
                        </a:spcBef>
                        <a:spcAft>
                          <a:spcPts val="0"/>
                        </a:spcAft>
                        <a:buClr>
                          <a:srgbClr val="000000"/>
                        </a:buClr>
                        <a:buSzPts val="1600"/>
                        <a:buFont typeface="Arial"/>
                        <a:buNone/>
                      </a:pPr>
                      <a:endParaRPr sz="16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endParaRPr sz="180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endParaRPr sz="1800" u="none" strike="noStrike" cap="none" dirty="0"/>
                    </a:p>
                  </a:txBody>
                  <a:tcPr marL="91450" marR="91450" marT="45725" marB="45725"/>
                </a:tc>
                <a:extLst>
                  <a:ext uri="{0D108BD9-81ED-4DB2-BD59-A6C34878D82A}">
                    <a16:rowId xmlns:a16="http://schemas.microsoft.com/office/drawing/2014/main" val="2118007025"/>
                  </a:ext>
                </a:extLst>
              </a:tr>
              <a:tr h="361016">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dirty="0"/>
                        <a:t>Budgeted Inc/(Dec) in FB</a:t>
                      </a:r>
                      <a:endParaRPr sz="1600" u="none" strike="noStrike" cap="none" dirty="0"/>
                    </a:p>
                  </a:txBody>
                  <a:tcPr marL="91450" marR="91450" marT="45725" marB="45725">
                    <a:solidFill>
                      <a:schemeClr val="accent1">
                        <a:lumMod val="20000"/>
                        <a:lumOff val="80000"/>
                      </a:schemeClr>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  616,250)</a:t>
                      </a:r>
                      <a:endParaRPr sz="1400" u="none" strike="noStrike" cap="none" dirty="0"/>
                    </a:p>
                  </a:txBody>
                  <a:tcPr marL="91450" marR="91450" marT="45725" marB="45725">
                    <a:solidFill>
                      <a:schemeClr val="accent1">
                        <a:lumMod val="20000"/>
                        <a:lumOff val="80000"/>
                      </a:schemeClr>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  493,807)</a:t>
                      </a:r>
                      <a:endParaRPr sz="1400" u="none" strike="noStrike" cap="none" dirty="0"/>
                    </a:p>
                  </a:txBody>
                  <a:tcPr marL="91450" marR="91450" marT="45725" marB="45725">
                    <a:solidFill>
                      <a:schemeClr val="accent1">
                        <a:lumMod val="20000"/>
                        <a:lumOff val="80000"/>
                      </a:schemeClr>
                    </a:solidFill>
                  </a:tcPr>
                </a:tc>
                <a:extLst>
                  <a:ext uri="{0D108BD9-81ED-4DB2-BD59-A6C34878D82A}">
                    <a16:rowId xmlns:a16="http://schemas.microsoft.com/office/drawing/2014/main" val="1337179876"/>
                  </a:ext>
                </a:extLst>
              </a:tr>
              <a:tr h="361016">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dirty="0"/>
                        <a:t>Actual Inc/(Dec) in FB</a:t>
                      </a:r>
                      <a:endParaRPr sz="1400" u="none" strike="noStrike" cap="none" dirty="0"/>
                    </a:p>
                  </a:txBody>
                  <a:tcPr marL="91450" marR="91450" marT="45725" marB="45725"/>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  770,189)</a:t>
                      </a:r>
                      <a:endParaRPr sz="1400" u="none" strike="noStrike" cap="none" dirty="0"/>
                    </a:p>
                  </a:txBody>
                  <a:tcPr marL="91450" marR="91450" marT="45725" marB="45725"/>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   914,858</a:t>
                      </a:r>
                      <a:endParaRPr sz="1400" u="none" strike="noStrike" cap="none" dirty="0"/>
                    </a:p>
                  </a:txBody>
                  <a:tcPr marL="91450" marR="91450" marT="45725" marB="45725"/>
                </a:tc>
                <a:extLst>
                  <a:ext uri="{0D108BD9-81ED-4DB2-BD59-A6C34878D82A}">
                    <a16:rowId xmlns:a16="http://schemas.microsoft.com/office/drawing/2014/main" val="2084923678"/>
                  </a:ext>
                </a:extLst>
              </a:tr>
              <a:tr h="361016">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dirty="0"/>
                        <a:t>Budgeted Enrollment</a:t>
                      </a:r>
                      <a:endParaRPr sz="1600" u="none" strike="noStrike" cap="none" dirty="0"/>
                    </a:p>
                  </a:txBody>
                  <a:tcPr marL="91450" marR="91450" marT="45725" marB="45725">
                    <a:solidFill>
                      <a:schemeClr val="accent1">
                        <a:lumMod val="20000"/>
                        <a:lumOff val="80000"/>
                      </a:schemeClr>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2,312.00</a:t>
                      </a:r>
                      <a:endParaRPr sz="1400" u="none" strike="noStrike" cap="none" dirty="0"/>
                    </a:p>
                  </a:txBody>
                  <a:tcPr marL="91450" marR="91450" marT="45725" marB="45725">
                    <a:solidFill>
                      <a:schemeClr val="accent1">
                        <a:lumMod val="20000"/>
                        <a:lumOff val="80000"/>
                      </a:schemeClr>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2,306.00</a:t>
                      </a:r>
                      <a:endParaRPr sz="1400" u="none" strike="noStrike" cap="none" dirty="0"/>
                    </a:p>
                  </a:txBody>
                  <a:tcPr marL="91450" marR="91450" marT="45725" marB="45725">
                    <a:solidFill>
                      <a:schemeClr val="accent1">
                        <a:lumMod val="20000"/>
                        <a:lumOff val="80000"/>
                      </a:schemeClr>
                    </a:solidFill>
                  </a:tcPr>
                </a:tc>
                <a:extLst>
                  <a:ext uri="{0D108BD9-81ED-4DB2-BD59-A6C34878D82A}">
                    <a16:rowId xmlns:a16="http://schemas.microsoft.com/office/drawing/2014/main" val="123260604"/>
                  </a:ext>
                </a:extLst>
              </a:tr>
              <a:tr h="361016">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t>Actual Enrollment</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2,344.02</a:t>
                      </a:r>
                      <a:endParaRPr sz="1400" u="none" strike="noStrike" cap="none" dirty="0"/>
                    </a:p>
                  </a:txBody>
                  <a:tcPr marL="91450" marR="91450" marT="45725" marB="45725"/>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dirty="0"/>
                        <a:t>2,285.52</a:t>
                      </a:r>
                      <a:endParaRPr sz="1400" u="none" strike="noStrike" cap="none" dirty="0"/>
                    </a:p>
                  </a:txBody>
                  <a:tcPr marL="91450" marR="91450" marT="45725" marB="45725"/>
                </a:tc>
                <a:extLst>
                  <a:ext uri="{0D108BD9-81ED-4DB2-BD59-A6C34878D82A}">
                    <a16:rowId xmlns:a16="http://schemas.microsoft.com/office/drawing/2014/main" val="3757178016"/>
                  </a:ext>
                </a:extLst>
              </a:tr>
            </a:tbl>
          </a:graphicData>
        </a:graphic>
      </p:graphicFrame>
    </p:spTree>
    <p:extLst>
      <p:ext uri="{BB962C8B-B14F-4D97-AF65-F5344CB8AC3E}">
        <p14:creationId xmlns:p14="http://schemas.microsoft.com/office/powerpoint/2010/main" val="1066017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0B64D-0003-49E5-A97F-B549F402A570}"/>
              </a:ext>
            </a:extLst>
          </p:cNvPr>
          <p:cNvSpPr>
            <a:spLocks noGrp="1"/>
          </p:cNvSpPr>
          <p:nvPr>
            <p:ph type="title"/>
          </p:nvPr>
        </p:nvSpPr>
        <p:spPr>
          <a:xfrm>
            <a:off x="677334" y="609600"/>
            <a:ext cx="8596668" cy="577516"/>
          </a:xfrm>
        </p:spPr>
        <p:txBody>
          <a:bodyPr>
            <a:normAutofit/>
          </a:bodyPr>
          <a:lstStyle/>
          <a:p>
            <a:pPr algn="ctr"/>
            <a:r>
              <a:rPr lang="en-US" sz="2800" dirty="0"/>
              <a:t>GF Revenues – Budget Compared to Actual</a:t>
            </a:r>
          </a:p>
        </p:txBody>
      </p:sp>
      <p:pic>
        <p:nvPicPr>
          <p:cNvPr id="3" name="Picture 2">
            <a:extLst>
              <a:ext uri="{FF2B5EF4-FFF2-40B4-BE49-F238E27FC236}">
                <a16:creationId xmlns:a16="http://schemas.microsoft.com/office/drawing/2014/main" id="{DFFFE436-D032-44FE-829A-AE1228310EEB}"/>
              </a:ext>
            </a:extLst>
          </p:cNvPr>
          <p:cNvPicPr>
            <a:picLocks noChangeAspect="1"/>
          </p:cNvPicPr>
          <p:nvPr/>
        </p:nvPicPr>
        <p:blipFill>
          <a:blip r:embed="rId2"/>
          <a:stretch>
            <a:fillRect/>
          </a:stretch>
        </p:blipFill>
        <p:spPr>
          <a:xfrm>
            <a:off x="1066799" y="1387642"/>
            <a:ext cx="8269705" cy="4684295"/>
          </a:xfrm>
          <a:prstGeom prst="rect">
            <a:avLst/>
          </a:prstGeom>
        </p:spPr>
      </p:pic>
    </p:spTree>
    <p:extLst>
      <p:ext uri="{BB962C8B-B14F-4D97-AF65-F5344CB8AC3E}">
        <p14:creationId xmlns:p14="http://schemas.microsoft.com/office/powerpoint/2010/main" val="2668776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BD8EB-217E-43CA-A968-7DDC7D3D9E0C}"/>
              </a:ext>
            </a:extLst>
          </p:cNvPr>
          <p:cNvSpPr>
            <a:spLocks noGrp="1"/>
          </p:cNvSpPr>
          <p:nvPr>
            <p:ph type="title"/>
          </p:nvPr>
        </p:nvSpPr>
        <p:spPr>
          <a:xfrm>
            <a:off x="677334" y="609600"/>
            <a:ext cx="8596668" cy="593558"/>
          </a:xfrm>
        </p:spPr>
        <p:txBody>
          <a:bodyPr>
            <a:normAutofit/>
          </a:bodyPr>
          <a:lstStyle/>
          <a:p>
            <a:pPr algn="ctr"/>
            <a:r>
              <a:rPr lang="en-US" sz="2800" dirty="0"/>
              <a:t>Revenues Compared to Prior Year</a:t>
            </a:r>
          </a:p>
        </p:txBody>
      </p:sp>
      <p:pic>
        <p:nvPicPr>
          <p:cNvPr id="3" name="Picture 2">
            <a:extLst>
              <a:ext uri="{FF2B5EF4-FFF2-40B4-BE49-F238E27FC236}">
                <a16:creationId xmlns:a16="http://schemas.microsoft.com/office/drawing/2014/main" id="{D104AE88-5B74-46BA-BB64-2C81BA2F82C3}"/>
              </a:ext>
            </a:extLst>
          </p:cNvPr>
          <p:cNvPicPr>
            <a:picLocks noChangeAspect="1"/>
          </p:cNvPicPr>
          <p:nvPr/>
        </p:nvPicPr>
        <p:blipFill>
          <a:blip r:embed="rId2"/>
          <a:stretch>
            <a:fillRect/>
          </a:stretch>
        </p:blipFill>
        <p:spPr>
          <a:xfrm>
            <a:off x="677335" y="1247774"/>
            <a:ext cx="8458644" cy="4896351"/>
          </a:xfrm>
          <a:prstGeom prst="rect">
            <a:avLst/>
          </a:prstGeom>
        </p:spPr>
      </p:pic>
    </p:spTree>
    <p:extLst>
      <p:ext uri="{BB962C8B-B14F-4D97-AF65-F5344CB8AC3E}">
        <p14:creationId xmlns:p14="http://schemas.microsoft.com/office/powerpoint/2010/main" val="1550891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D07CC-C757-4E6B-9745-0893C399098B}"/>
              </a:ext>
            </a:extLst>
          </p:cNvPr>
          <p:cNvSpPr>
            <a:spLocks noGrp="1"/>
          </p:cNvSpPr>
          <p:nvPr>
            <p:ph type="title"/>
          </p:nvPr>
        </p:nvSpPr>
        <p:spPr>
          <a:xfrm>
            <a:off x="677334" y="609600"/>
            <a:ext cx="8596668" cy="497305"/>
          </a:xfrm>
        </p:spPr>
        <p:txBody>
          <a:bodyPr>
            <a:noAutofit/>
          </a:bodyPr>
          <a:lstStyle/>
          <a:p>
            <a:pPr algn="ctr"/>
            <a:r>
              <a:rPr lang="en-US" sz="2800" dirty="0"/>
              <a:t>GF Program Expenditures – Variance to Budget</a:t>
            </a:r>
          </a:p>
        </p:txBody>
      </p:sp>
      <p:pic>
        <p:nvPicPr>
          <p:cNvPr id="3" name="Picture 2">
            <a:extLst>
              <a:ext uri="{FF2B5EF4-FFF2-40B4-BE49-F238E27FC236}">
                <a16:creationId xmlns:a16="http://schemas.microsoft.com/office/drawing/2014/main" id="{927CA18F-11E4-4A7A-A2CB-A68783D0E350}"/>
              </a:ext>
            </a:extLst>
          </p:cNvPr>
          <p:cNvPicPr>
            <a:picLocks noChangeAspect="1"/>
          </p:cNvPicPr>
          <p:nvPr/>
        </p:nvPicPr>
        <p:blipFill>
          <a:blip r:embed="rId2"/>
          <a:stretch>
            <a:fillRect/>
          </a:stretch>
        </p:blipFill>
        <p:spPr>
          <a:xfrm>
            <a:off x="914400" y="1314199"/>
            <a:ext cx="8534399" cy="4990348"/>
          </a:xfrm>
          <a:prstGeom prst="rect">
            <a:avLst/>
          </a:prstGeom>
        </p:spPr>
      </p:pic>
    </p:spTree>
    <p:extLst>
      <p:ext uri="{BB962C8B-B14F-4D97-AF65-F5344CB8AC3E}">
        <p14:creationId xmlns:p14="http://schemas.microsoft.com/office/powerpoint/2010/main" val="1268522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88B7F-0442-4461-B462-DFB71D48B24A}"/>
              </a:ext>
            </a:extLst>
          </p:cNvPr>
          <p:cNvSpPr>
            <a:spLocks noGrp="1"/>
          </p:cNvSpPr>
          <p:nvPr>
            <p:ph type="title"/>
          </p:nvPr>
        </p:nvSpPr>
        <p:spPr>
          <a:xfrm>
            <a:off x="677334" y="609600"/>
            <a:ext cx="8596668" cy="489284"/>
          </a:xfrm>
        </p:spPr>
        <p:txBody>
          <a:bodyPr>
            <a:noAutofit/>
          </a:bodyPr>
          <a:lstStyle/>
          <a:p>
            <a:pPr algn="ctr"/>
            <a:r>
              <a:rPr lang="en-US" sz="2800" dirty="0"/>
              <a:t>GF Object Expenditures – Variance to Budget</a:t>
            </a:r>
          </a:p>
        </p:txBody>
      </p:sp>
      <p:pic>
        <p:nvPicPr>
          <p:cNvPr id="3" name="Picture 2">
            <a:extLst>
              <a:ext uri="{FF2B5EF4-FFF2-40B4-BE49-F238E27FC236}">
                <a16:creationId xmlns:a16="http://schemas.microsoft.com/office/drawing/2014/main" id="{526F6E21-8607-4100-9ED6-DC6262E1008D}"/>
              </a:ext>
            </a:extLst>
          </p:cNvPr>
          <p:cNvPicPr>
            <a:picLocks noChangeAspect="1"/>
          </p:cNvPicPr>
          <p:nvPr/>
        </p:nvPicPr>
        <p:blipFill>
          <a:blip r:embed="rId2"/>
          <a:stretch>
            <a:fillRect/>
          </a:stretch>
        </p:blipFill>
        <p:spPr>
          <a:xfrm>
            <a:off x="826169" y="1275346"/>
            <a:ext cx="9224210" cy="4973053"/>
          </a:xfrm>
          <a:prstGeom prst="rect">
            <a:avLst/>
          </a:prstGeom>
        </p:spPr>
      </p:pic>
    </p:spTree>
    <p:extLst>
      <p:ext uri="{BB962C8B-B14F-4D97-AF65-F5344CB8AC3E}">
        <p14:creationId xmlns:p14="http://schemas.microsoft.com/office/powerpoint/2010/main" val="31917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D75C0-FBA8-46BA-9DD1-D5EAF6FF2B5F}"/>
              </a:ext>
            </a:extLst>
          </p:cNvPr>
          <p:cNvSpPr>
            <a:spLocks noGrp="1"/>
          </p:cNvSpPr>
          <p:nvPr>
            <p:ph type="title"/>
          </p:nvPr>
        </p:nvSpPr>
        <p:spPr>
          <a:xfrm>
            <a:off x="677334" y="609600"/>
            <a:ext cx="8596668" cy="697832"/>
          </a:xfrm>
        </p:spPr>
        <p:txBody>
          <a:bodyPr>
            <a:normAutofit/>
          </a:bodyPr>
          <a:lstStyle/>
          <a:p>
            <a:pPr algn="ctr"/>
            <a:r>
              <a:rPr lang="en-US" sz="2800" dirty="0"/>
              <a:t>Program Expenditures Compared to Prior Year</a:t>
            </a:r>
          </a:p>
        </p:txBody>
      </p:sp>
      <p:pic>
        <p:nvPicPr>
          <p:cNvPr id="3" name="Picture 2">
            <a:extLst>
              <a:ext uri="{FF2B5EF4-FFF2-40B4-BE49-F238E27FC236}">
                <a16:creationId xmlns:a16="http://schemas.microsoft.com/office/drawing/2014/main" id="{D0D3003E-892A-4A9D-BC79-1871161168C3}"/>
              </a:ext>
            </a:extLst>
          </p:cNvPr>
          <p:cNvPicPr>
            <a:picLocks noChangeAspect="1"/>
          </p:cNvPicPr>
          <p:nvPr/>
        </p:nvPicPr>
        <p:blipFill>
          <a:blip r:embed="rId2"/>
          <a:stretch>
            <a:fillRect/>
          </a:stretch>
        </p:blipFill>
        <p:spPr>
          <a:xfrm>
            <a:off x="481263" y="1930399"/>
            <a:ext cx="8726905" cy="4318001"/>
          </a:xfrm>
          <a:prstGeom prst="rect">
            <a:avLst/>
          </a:prstGeom>
        </p:spPr>
      </p:pic>
    </p:spTree>
    <p:extLst>
      <p:ext uri="{BB962C8B-B14F-4D97-AF65-F5344CB8AC3E}">
        <p14:creationId xmlns:p14="http://schemas.microsoft.com/office/powerpoint/2010/main" val="1668449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F4F62-C557-4CF6-AD00-5F6578336CD0}"/>
              </a:ext>
            </a:extLst>
          </p:cNvPr>
          <p:cNvSpPr>
            <a:spLocks noGrp="1"/>
          </p:cNvSpPr>
          <p:nvPr>
            <p:ph type="title"/>
          </p:nvPr>
        </p:nvSpPr>
        <p:spPr>
          <a:xfrm>
            <a:off x="677334" y="609600"/>
            <a:ext cx="8596668" cy="497305"/>
          </a:xfrm>
        </p:spPr>
        <p:txBody>
          <a:bodyPr>
            <a:normAutofit fontScale="90000"/>
          </a:bodyPr>
          <a:lstStyle/>
          <a:p>
            <a:pPr algn="ctr"/>
            <a:r>
              <a:rPr lang="en-US" sz="2800" dirty="0"/>
              <a:t>Detail Revenues Compared to Budget</a:t>
            </a:r>
          </a:p>
        </p:txBody>
      </p:sp>
      <p:pic>
        <p:nvPicPr>
          <p:cNvPr id="5" name="Picture 4">
            <a:extLst>
              <a:ext uri="{FF2B5EF4-FFF2-40B4-BE49-F238E27FC236}">
                <a16:creationId xmlns:a16="http://schemas.microsoft.com/office/drawing/2014/main" id="{F814ABE9-0653-4BDC-8D03-4716DE688BC4}"/>
              </a:ext>
            </a:extLst>
          </p:cNvPr>
          <p:cNvPicPr>
            <a:picLocks noChangeAspect="1"/>
          </p:cNvPicPr>
          <p:nvPr/>
        </p:nvPicPr>
        <p:blipFill>
          <a:blip r:embed="rId2"/>
          <a:stretch>
            <a:fillRect/>
          </a:stretch>
        </p:blipFill>
        <p:spPr>
          <a:xfrm>
            <a:off x="1238250" y="1106904"/>
            <a:ext cx="9715500" cy="5398170"/>
          </a:xfrm>
          <a:prstGeom prst="rect">
            <a:avLst/>
          </a:prstGeom>
        </p:spPr>
      </p:pic>
    </p:spTree>
    <p:extLst>
      <p:ext uri="{BB962C8B-B14F-4D97-AF65-F5344CB8AC3E}">
        <p14:creationId xmlns:p14="http://schemas.microsoft.com/office/powerpoint/2010/main" val="351360147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69</TotalTime>
  <Words>998</Words>
  <Application>Microsoft Office PowerPoint</Application>
  <PresentationFormat>Widescreen</PresentationFormat>
  <Paragraphs>194</Paragraphs>
  <Slides>18</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Century Gothic</vt:lpstr>
      <vt:lpstr>Trebuchet MS</vt:lpstr>
      <vt:lpstr>Twentieth Century</vt:lpstr>
      <vt:lpstr>Wingdings</vt:lpstr>
      <vt:lpstr>Wingdings 3</vt:lpstr>
      <vt:lpstr>Facet</vt:lpstr>
      <vt:lpstr>WOODLAND SCHOOL DISTRICT 2022-2023 YEAR END FINANCIAL SUMMARY</vt:lpstr>
      <vt:lpstr>History of Total Fund Balance at Year-End and the Percentage of Budgeted Expenditures</vt:lpstr>
      <vt:lpstr>Fund Balance/Enrollment</vt:lpstr>
      <vt:lpstr>GF Revenues – Budget Compared to Actual</vt:lpstr>
      <vt:lpstr>Revenues Compared to Prior Year</vt:lpstr>
      <vt:lpstr>GF Program Expenditures – Variance to Budget</vt:lpstr>
      <vt:lpstr>GF Object Expenditures – Variance to Budget</vt:lpstr>
      <vt:lpstr>Program Expenditures Compared to Prior Year</vt:lpstr>
      <vt:lpstr>Detail Revenues Compared to Budget</vt:lpstr>
      <vt:lpstr>Detailed Expenditures (by Activity) Compared to Budget</vt:lpstr>
      <vt:lpstr>Levy/Local Funds</vt:lpstr>
      <vt:lpstr>Transportation &amp; Food Service</vt:lpstr>
      <vt:lpstr>Before and After School Care (WCC)</vt:lpstr>
      <vt:lpstr>Other Funds</vt:lpstr>
      <vt:lpstr>Capital Projects Fund</vt:lpstr>
      <vt:lpstr>PowerPoint Presentation</vt:lpstr>
      <vt:lpstr>ASB FUND</vt:lpstr>
      <vt:lpstr>TRANSPORTATION VEHICLE FUND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WOODLAND SCHOOL DISTRICT 2022-2023 YEAR END FINANCIAL SUMMARY</dc:title>
  <dc:creator>Brown, Stacy</dc:creator>
  <cp:lastModifiedBy>Brown, Stacy</cp:lastModifiedBy>
  <cp:revision>17</cp:revision>
  <cp:lastPrinted>2023-11-03T19:04:30Z</cp:lastPrinted>
  <dcterms:created xsi:type="dcterms:W3CDTF">2023-11-03T17:54:11Z</dcterms:created>
  <dcterms:modified xsi:type="dcterms:W3CDTF">2023-11-03T19:06:39Z</dcterms:modified>
</cp:coreProperties>
</file>